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6" r:id="rId7"/>
    <p:sldId id="268" r:id="rId8"/>
    <p:sldId id="263" r:id="rId9"/>
    <p:sldId id="267" r:id="rId10"/>
    <p:sldId id="262" r:id="rId11"/>
    <p:sldId id="264"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1AEE84-D625-4E3B-AEA5-DAA48BE4E0D5}" type="doc">
      <dgm:prSet loTypeId="urn:microsoft.com/office/officeart/2005/8/layout/target1" loCatId="relationship" qsTypeId="urn:microsoft.com/office/officeart/2005/8/quickstyle/simple1" qsCatId="simple" csTypeId="urn:microsoft.com/office/officeart/2005/8/colors/accent1_5" csCatId="accent1" phldr="1"/>
      <dgm:spPr/>
      <dgm:t>
        <a:bodyPr/>
        <a:lstStyle/>
        <a:p>
          <a:endParaRPr lang="en-US"/>
        </a:p>
      </dgm:t>
    </dgm:pt>
    <dgm:pt modelId="{ADD8AB61-B220-48AC-9108-949F0CD71EE9}">
      <dgm:prSet/>
      <dgm:spPr/>
      <dgm:t>
        <a:bodyPr/>
        <a:lstStyle/>
        <a:p>
          <a:pPr rtl="0"/>
          <a:r>
            <a:rPr lang="en-US" dirty="0" smtClean="0"/>
            <a:t>Event</a:t>
          </a:r>
          <a:endParaRPr lang="en-US" dirty="0"/>
        </a:p>
      </dgm:t>
    </dgm:pt>
    <dgm:pt modelId="{17AEE12E-108D-4996-A50D-761B35E36AEB}" type="parTrans" cxnId="{2000433C-2C44-446F-95D9-364FE4E01378}">
      <dgm:prSet/>
      <dgm:spPr/>
      <dgm:t>
        <a:bodyPr/>
        <a:lstStyle/>
        <a:p>
          <a:endParaRPr lang="en-US"/>
        </a:p>
      </dgm:t>
    </dgm:pt>
    <dgm:pt modelId="{3E98BC02-5597-49C8-AC34-A48067D1CB60}" type="sibTrans" cxnId="{2000433C-2C44-446F-95D9-364FE4E01378}">
      <dgm:prSet/>
      <dgm:spPr/>
      <dgm:t>
        <a:bodyPr/>
        <a:lstStyle/>
        <a:p>
          <a:endParaRPr lang="en-US"/>
        </a:p>
      </dgm:t>
    </dgm:pt>
    <dgm:pt modelId="{B323D2FD-48AE-4ED2-946B-0E293E41705F}">
      <dgm:prSet/>
      <dgm:spPr/>
      <dgm:t>
        <a:bodyPr/>
        <a:lstStyle/>
        <a:p>
          <a:pPr rtl="0"/>
          <a:r>
            <a:rPr lang="en-US" dirty="0" smtClean="0"/>
            <a:t>Political Context</a:t>
          </a:r>
          <a:endParaRPr lang="en-US" dirty="0"/>
        </a:p>
      </dgm:t>
    </dgm:pt>
    <dgm:pt modelId="{0110DF13-8B02-422F-8EE6-20CF2C540935}" type="parTrans" cxnId="{6946BEB5-EECB-49D3-B44A-58250B04C31E}">
      <dgm:prSet/>
      <dgm:spPr/>
      <dgm:t>
        <a:bodyPr/>
        <a:lstStyle/>
        <a:p>
          <a:endParaRPr lang="en-US"/>
        </a:p>
      </dgm:t>
    </dgm:pt>
    <dgm:pt modelId="{F8E3D6CA-7603-4BD9-912D-8C39CD4BF192}" type="sibTrans" cxnId="{6946BEB5-EECB-49D3-B44A-58250B04C31E}">
      <dgm:prSet/>
      <dgm:spPr/>
      <dgm:t>
        <a:bodyPr/>
        <a:lstStyle/>
        <a:p>
          <a:endParaRPr lang="en-US"/>
        </a:p>
      </dgm:t>
    </dgm:pt>
    <dgm:pt modelId="{B818A810-5E74-4845-BF89-60D3D453351B}">
      <dgm:prSet/>
      <dgm:spPr/>
      <dgm:t>
        <a:bodyPr/>
        <a:lstStyle/>
        <a:p>
          <a:pPr rtl="0"/>
          <a:r>
            <a:rPr lang="en-US" dirty="0" smtClean="0"/>
            <a:t>Economic Context</a:t>
          </a:r>
          <a:endParaRPr lang="en-US" dirty="0"/>
        </a:p>
      </dgm:t>
    </dgm:pt>
    <dgm:pt modelId="{42B657E6-F80D-4ED5-AA9C-7A6979509ED8}" type="parTrans" cxnId="{D5FBDBCA-5119-44A4-96E4-B4DAC120F0FF}">
      <dgm:prSet/>
      <dgm:spPr/>
      <dgm:t>
        <a:bodyPr/>
        <a:lstStyle/>
        <a:p>
          <a:endParaRPr lang="en-US"/>
        </a:p>
      </dgm:t>
    </dgm:pt>
    <dgm:pt modelId="{FD935DD9-D76D-40E3-9379-B63B330AA1C3}" type="sibTrans" cxnId="{D5FBDBCA-5119-44A4-96E4-B4DAC120F0FF}">
      <dgm:prSet/>
      <dgm:spPr/>
      <dgm:t>
        <a:bodyPr/>
        <a:lstStyle/>
        <a:p>
          <a:endParaRPr lang="en-US"/>
        </a:p>
      </dgm:t>
    </dgm:pt>
    <dgm:pt modelId="{52FCC5EC-101C-4508-B488-E62A1C8DAA3F}">
      <dgm:prSet/>
      <dgm:spPr/>
      <dgm:t>
        <a:bodyPr/>
        <a:lstStyle/>
        <a:p>
          <a:pPr rtl="0"/>
          <a:r>
            <a:rPr lang="en-US" dirty="0" smtClean="0"/>
            <a:t>Social /Cultural Context</a:t>
          </a:r>
          <a:endParaRPr lang="en-US" dirty="0"/>
        </a:p>
      </dgm:t>
    </dgm:pt>
    <dgm:pt modelId="{126919DE-311B-4D80-867A-4C46A9D3ABAA}" type="parTrans" cxnId="{B65C8631-8673-4858-8BAA-EBFB0F6F4D18}">
      <dgm:prSet/>
      <dgm:spPr/>
      <dgm:t>
        <a:bodyPr/>
        <a:lstStyle/>
        <a:p>
          <a:endParaRPr lang="en-US"/>
        </a:p>
      </dgm:t>
    </dgm:pt>
    <dgm:pt modelId="{C206BB3E-4C88-49C2-834D-2E7EA3B62034}" type="sibTrans" cxnId="{B65C8631-8673-4858-8BAA-EBFB0F6F4D18}">
      <dgm:prSet/>
      <dgm:spPr/>
      <dgm:t>
        <a:bodyPr/>
        <a:lstStyle/>
        <a:p>
          <a:endParaRPr lang="en-US"/>
        </a:p>
      </dgm:t>
    </dgm:pt>
    <dgm:pt modelId="{7DA62338-7C5B-425B-AB18-6C7623682438}" type="pres">
      <dgm:prSet presAssocID="{601AEE84-D625-4E3B-AEA5-DAA48BE4E0D5}" presName="composite" presStyleCnt="0">
        <dgm:presLayoutVars>
          <dgm:chMax val="5"/>
          <dgm:dir/>
          <dgm:resizeHandles val="exact"/>
        </dgm:presLayoutVars>
      </dgm:prSet>
      <dgm:spPr/>
      <dgm:t>
        <a:bodyPr/>
        <a:lstStyle/>
        <a:p>
          <a:endParaRPr lang="en-US"/>
        </a:p>
      </dgm:t>
    </dgm:pt>
    <dgm:pt modelId="{930C6DA8-6058-4FBF-B1DC-3E4993222D55}" type="pres">
      <dgm:prSet presAssocID="{ADD8AB61-B220-48AC-9108-949F0CD71EE9}" presName="circle1" presStyleLbl="lnNode1" presStyleIdx="0" presStyleCnt="4"/>
      <dgm:spPr/>
    </dgm:pt>
    <dgm:pt modelId="{885076FE-0AB9-4BAF-9AD9-0BD501C8286F}" type="pres">
      <dgm:prSet presAssocID="{ADD8AB61-B220-48AC-9108-949F0CD71EE9}" presName="text1" presStyleLbl="revTx" presStyleIdx="0" presStyleCnt="4">
        <dgm:presLayoutVars>
          <dgm:bulletEnabled val="1"/>
        </dgm:presLayoutVars>
      </dgm:prSet>
      <dgm:spPr/>
      <dgm:t>
        <a:bodyPr/>
        <a:lstStyle/>
        <a:p>
          <a:endParaRPr lang="en-US"/>
        </a:p>
      </dgm:t>
    </dgm:pt>
    <dgm:pt modelId="{4265D2C4-658E-4410-AC1B-894480B85BFB}" type="pres">
      <dgm:prSet presAssocID="{ADD8AB61-B220-48AC-9108-949F0CD71EE9}" presName="line1" presStyleLbl="callout" presStyleIdx="0" presStyleCnt="8"/>
      <dgm:spPr/>
    </dgm:pt>
    <dgm:pt modelId="{6E21F42B-7E98-4954-8DEF-5BD525CF04AE}" type="pres">
      <dgm:prSet presAssocID="{ADD8AB61-B220-48AC-9108-949F0CD71EE9}" presName="d1" presStyleLbl="callout" presStyleIdx="1" presStyleCnt="8"/>
      <dgm:spPr/>
    </dgm:pt>
    <dgm:pt modelId="{3E85E115-684E-437E-A934-01EBB002EC0D}" type="pres">
      <dgm:prSet presAssocID="{B323D2FD-48AE-4ED2-946B-0E293E41705F}" presName="circle2" presStyleLbl="lnNode1" presStyleIdx="1" presStyleCnt="4"/>
      <dgm:spPr/>
    </dgm:pt>
    <dgm:pt modelId="{E92DFD22-24A7-445E-9AA0-65C507149685}" type="pres">
      <dgm:prSet presAssocID="{B323D2FD-48AE-4ED2-946B-0E293E41705F}" presName="text2" presStyleLbl="revTx" presStyleIdx="1" presStyleCnt="4">
        <dgm:presLayoutVars>
          <dgm:bulletEnabled val="1"/>
        </dgm:presLayoutVars>
      </dgm:prSet>
      <dgm:spPr/>
      <dgm:t>
        <a:bodyPr/>
        <a:lstStyle/>
        <a:p>
          <a:endParaRPr lang="en-US"/>
        </a:p>
      </dgm:t>
    </dgm:pt>
    <dgm:pt modelId="{19F7F460-0F73-44E5-8847-0C6854FED3EB}" type="pres">
      <dgm:prSet presAssocID="{B323D2FD-48AE-4ED2-946B-0E293E41705F}" presName="line2" presStyleLbl="callout" presStyleIdx="2" presStyleCnt="8"/>
      <dgm:spPr/>
    </dgm:pt>
    <dgm:pt modelId="{E80364B2-122A-41B4-8A76-94A6D3E1D8F0}" type="pres">
      <dgm:prSet presAssocID="{B323D2FD-48AE-4ED2-946B-0E293E41705F}" presName="d2" presStyleLbl="callout" presStyleIdx="3" presStyleCnt="8"/>
      <dgm:spPr/>
    </dgm:pt>
    <dgm:pt modelId="{0B6185E3-97E2-4FBC-956B-051F5B8552CF}" type="pres">
      <dgm:prSet presAssocID="{B818A810-5E74-4845-BF89-60D3D453351B}" presName="circle3" presStyleLbl="lnNode1" presStyleIdx="2" presStyleCnt="4" custScaleX="198139" custScaleY="186698"/>
      <dgm:spPr/>
    </dgm:pt>
    <dgm:pt modelId="{AC41FDEF-8488-4218-97EE-796EDBC88E54}" type="pres">
      <dgm:prSet presAssocID="{B818A810-5E74-4845-BF89-60D3D453351B}" presName="text3" presStyleLbl="revTx" presStyleIdx="2" presStyleCnt="4">
        <dgm:presLayoutVars>
          <dgm:bulletEnabled val="1"/>
        </dgm:presLayoutVars>
      </dgm:prSet>
      <dgm:spPr/>
      <dgm:t>
        <a:bodyPr/>
        <a:lstStyle/>
        <a:p>
          <a:endParaRPr lang="en-US"/>
        </a:p>
      </dgm:t>
    </dgm:pt>
    <dgm:pt modelId="{BE91F4B5-64BB-4ABB-9F41-0A9F91AD6E8C}" type="pres">
      <dgm:prSet presAssocID="{B818A810-5E74-4845-BF89-60D3D453351B}" presName="line3" presStyleLbl="callout" presStyleIdx="4" presStyleCnt="8"/>
      <dgm:spPr/>
    </dgm:pt>
    <dgm:pt modelId="{B012B0D9-2513-4862-BDFF-382B49667DC9}" type="pres">
      <dgm:prSet presAssocID="{B818A810-5E74-4845-BF89-60D3D453351B}" presName="d3" presStyleLbl="callout" presStyleIdx="5" presStyleCnt="8"/>
      <dgm:spPr/>
    </dgm:pt>
    <dgm:pt modelId="{92F8C122-AB4F-4D95-B441-0801056E8FDB}" type="pres">
      <dgm:prSet presAssocID="{52FCC5EC-101C-4508-B488-E62A1C8DAA3F}" presName="circle4" presStyleLbl="lnNode1" presStyleIdx="3" presStyleCnt="4"/>
      <dgm:spPr/>
    </dgm:pt>
    <dgm:pt modelId="{E1297F20-3347-4EC8-919B-66C98C71DF1D}" type="pres">
      <dgm:prSet presAssocID="{52FCC5EC-101C-4508-B488-E62A1C8DAA3F}" presName="text4" presStyleLbl="revTx" presStyleIdx="3" presStyleCnt="4">
        <dgm:presLayoutVars>
          <dgm:bulletEnabled val="1"/>
        </dgm:presLayoutVars>
      </dgm:prSet>
      <dgm:spPr/>
      <dgm:t>
        <a:bodyPr/>
        <a:lstStyle/>
        <a:p>
          <a:endParaRPr lang="en-US"/>
        </a:p>
      </dgm:t>
    </dgm:pt>
    <dgm:pt modelId="{75729975-9D36-48ED-82A9-80A99009CFCE}" type="pres">
      <dgm:prSet presAssocID="{52FCC5EC-101C-4508-B488-E62A1C8DAA3F}" presName="line4" presStyleLbl="callout" presStyleIdx="6" presStyleCnt="8"/>
      <dgm:spPr/>
    </dgm:pt>
    <dgm:pt modelId="{C0A33A14-D1ED-4D1A-8C47-10D6144BF500}" type="pres">
      <dgm:prSet presAssocID="{52FCC5EC-101C-4508-B488-E62A1C8DAA3F}" presName="d4" presStyleLbl="callout" presStyleIdx="7" presStyleCnt="8"/>
      <dgm:spPr/>
    </dgm:pt>
  </dgm:ptLst>
  <dgm:cxnLst>
    <dgm:cxn modelId="{855CE79E-66F2-4981-A2F2-A8841CCA6AE1}" type="presOf" srcId="{B323D2FD-48AE-4ED2-946B-0E293E41705F}" destId="{E92DFD22-24A7-445E-9AA0-65C507149685}" srcOrd="0" destOrd="0" presId="urn:microsoft.com/office/officeart/2005/8/layout/target1"/>
    <dgm:cxn modelId="{B65C8631-8673-4858-8BAA-EBFB0F6F4D18}" srcId="{601AEE84-D625-4E3B-AEA5-DAA48BE4E0D5}" destId="{52FCC5EC-101C-4508-B488-E62A1C8DAA3F}" srcOrd="3" destOrd="0" parTransId="{126919DE-311B-4D80-867A-4C46A9D3ABAA}" sibTransId="{C206BB3E-4C88-49C2-834D-2E7EA3B62034}"/>
    <dgm:cxn modelId="{6946BEB5-EECB-49D3-B44A-58250B04C31E}" srcId="{601AEE84-D625-4E3B-AEA5-DAA48BE4E0D5}" destId="{B323D2FD-48AE-4ED2-946B-0E293E41705F}" srcOrd="1" destOrd="0" parTransId="{0110DF13-8B02-422F-8EE6-20CF2C540935}" sibTransId="{F8E3D6CA-7603-4BD9-912D-8C39CD4BF192}"/>
    <dgm:cxn modelId="{D5FBDBCA-5119-44A4-96E4-B4DAC120F0FF}" srcId="{601AEE84-D625-4E3B-AEA5-DAA48BE4E0D5}" destId="{B818A810-5E74-4845-BF89-60D3D453351B}" srcOrd="2" destOrd="0" parTransId="{42B657E6-F80D-4ED5-AA9C-7A6979509ED8}" sibTransId="{FD935DD9-D76D-40E3-9379-B63B330AA1C3}"/>
    <dgm:cxn modelId="{A363228D-B48A-4EC4-8493-D56F70905F7D}" type="presOf" srcId="{52FCC5EC-101C-4508-B488-E62A1C8DAA3F}" destId="{E1297F20-3347-4EC8-919B-66C98C71DF1D}" srcOrd="0" destOrd="0" presId="urn:microsoft.com/office/officeart/2005/8/layout/target1"/>
    <dgm:cxn modelId="{06778BCE-5FC7-4857-BF71-93829B2CE2F1}" type="presOf" srcId="{601AEE84-D625-4E3B-AEA5-DAA48BE4E0D5}" destId="{7DA62338-7C5B-425B-AB18-6C7623682438}" srcOrd="0" destOrd="0" presId="urn:microsoft.com/office/officeart/2005/8/layout/target1"/>
    <dgm:cxn modelId="{6DBB0167-7C4F-48EF-8E09-D7467689E50F}" type="presOf" srcId="{B818A810-5E74-4845-BF89-60D3D453351B}" destId="{AC41FDEF-8488-4218-97EE-796EDBC88E54}" srcOrd="0" destOrd="0" presId="urn:microsoft.com/office/officeart/2005/8/layout/target1"/>
    <dgm:cxn modelId="{90CFE361-C061-43A2-A0C2-06FC33C88EAE}" type="presOf" srcId="{ADD8AB61-B220-48AC-9108-949F0CD71EE9}" destId="{885076FE-0AB9-4BAF-9AD9-0BD501C8286F}" srcOrd="0" destOrd="0" presId="urn:microsoft.com/office/officeart/2005/8/layout/target1"/>
    <dgm:cxn modelId="{2000433C-2C44-446F-95D9-364FE4E01378}" srcId="{601AEE84-D625-4E3B-AEA5-DAA48BE4E0D5}" destId="{ADD8AB61-B220-48AC-9108-949F0CD71EE9}" srcOrd="0" destOrd="0" parTransId="{17AEE12E-108D-4996-A50D-761B35E36AEB}" sibTransId="{3E98BC02-5597-49C8-AC34-A48067D1CB60}"/>
    <dgm:cxn modelId="{866FCBDD-2E87-4FFF-BFB2-C9D43077017E}" type="presParOf" srcId="{7DA62338-7C5B-425B-AB18-6C7623682438}" destId="{930C6DA8-6058-4FBF-B1DC-3E4993222D55}" srcOrd="0" destOrd="0" presId="urn:microsoft.com/office/officeart/2005/8/layout/target1"/>
    <dgm:cxn modelId="{21D6E99F-BF9B-4255-88A7-F6BA6B9C61A2}" type="presParOf" srcId="{7DA62338-7C5B-425B-AB18-6C7623682438}" destId="{885076FE-0AB9-4BAF-9AD9-0BD501C8286F}" srcOrd="1" destOrd="0" presId="urn:microsoft.com/office/officeart/2005/8/layout/target1"/>
    <dgm:cxn modelId="{0F7351DD-3D0E-4EA4-8978-035B10248678}" type="presParOf" srcId="{7DA62338-7C5B-425B-AB18-6C7623682438}" destId="{4265D2C4-658E-4410-AC1B-894480B85BFB}" srcOrd="2" destOrd="0" presId="urn:microsoft.com/office/officeart/2005/8/layout/target1"/>
    <dgm:cxn modelId="{9F756E71-3523-418A-822C-E63652523CE1}" type="presParOf" srcId="{7DA62338-7C5B-425B-AB18-6C7623682438}" destId="{6E21F42B-7E98-4954-8DEF-5BD525CF04AE}" srcOrd="3" destOrd="0" presId="urn:microsoft.com/office/officeart/2005/8/layout/target1"/>
    <dgm:cxn modelId="{B30AC3DA-ABAB-4EEB-A50A-A1B98D2F2075}" type="presParOf" srcId="{7DA62338-7C5B-425B-AB18-6C7623682438}" destId="{3E85E115-684E-437E-A934-01EBB002EC0D}" srcOrd="4" destOrd="0" presId="urn:microsoft.com/office/officeart/2005/8/layout/target1"/>
    <dgm:cxn modelId="{9AD09180-EE1A-47FB-9EAF-977F36F0FB6C}" type="presParOf" srcId="{7DA62338-7C5B-425B-AB18-6C7623682438}" destId="{E92DFD22-24A7-445E-9AA0-65C507149685}" srcOrd="5" destOrd="0" presId="urn:microsoft.com/office/officeart/2005/8/layout/target1"/>
    <dgm:cxn modelId="{2822B23F-5A3F-447D-BC24-60183B353393}" type="presParOf" srcId="{7DA62338-7C5B-425B-AB18-6C7623682438}" destId="{19F7F460-0F73-44E5-8847-0C6854FED3EB}" srcOrd="6" destOrd="0" presId="urn:microsoft.com/office/officeart/2005/8/layout/target1"/>
    <dgm:cxn modelId="{E762CB2E-D901-44C5-ABB1-7DF219D10A67}" type="presParOf" srcId="{7DA62338-7C5B-425B-AB18-6C7623682438}" destId="{E80364B2-122A-41B4-8A76-94A6D3E1D8F0}" srcOrd="7" destOrd="0" presId="urn:microsoft.com/office/officeart/2005/8/layout/target1"/>
    <dgm:cxn modelId="{768FD49E-65BE-4BC7-BB3F-FAE0F82F1591}" type="presParOf" srcId="{7DA62338-7C5B-425B-AB18-6C7623682438}" destId="{0B6185E3-97E2-4FBC-956B-051F5B8552CF}" srcOrd="8" destOrd="0" presId="urn:microsoft.com/office/officeart/2005/8/layout/target1"/>
    <dgm:cxn modelId="{ADC9E016-4F1E-421D-9CBB-BD91B2185F64}" type="presParOf" srcId="{7DA62338-7C5B-425B-AB18-6C7623682438}" destId="{AC41FDEF-8488-4218-97EE-796EDBC88E54}" srcOrd="9" destOrd="0" presId="urn:microsoft.com/office/officeart/2005/8/layout/target1"/>
    <dgm:cxn modelId="{106E0337-300E-4B9D-BE9F-12F52C7A4DB4}" type="presParOf" srcId="{7DA62338-7C5B-425B-AB18-6C7623682438}" destId="{BE91F4B5-64BB-4ABB-9F41-0A9F91AD6E8C}" srcOrd="10" destOrd="0" presId="urn:microsoft.com/office/officeart/2005/8/layout/target1"/>
    <dgm:cxn modelId="{5A9FADB3-89C3-4A4C-980A-F0F121BE10C0}" type="presParOf" srcId="{7DA62338-7C5B-425B-AB18-6C7623682438}" destId="{B012B0D9-2513-4862-BDFF-382B49667DC9}" srcOrd="11" destOrd="0" presId="urn:microsoft.com/office/officeart/2005/8/layout/target1"/>
    <dgm:cxn modelId="{E1052E53-1B72-4D67-9A4C-31B8A050EBD3}" type="presParOf" srcId="{7DA62338-7C5B-425B-AB18-6C7623682438}" destId="{92F8C122-AB4F-4D95-B441-0801056E8FDB}" srcOrd="12" destOrd="0" presId="urn:microsoft.com/office/officeart/2005/8/layout/target1"/>
    <dgm:cxn modelId="{45A4188C-1BC3-4816-AE05-94F1D743D5EA}" type="presParOf" srcId="{7DA62338-7C5B-425B-AB18-6C7623682438}" destId="{E1297F20-3347-4EC8-919B-66C98C71DF1D}" srcOrd="13" destOrd="0" presId="urn:microsoft.com/office/officeart/2005/8/layout/target1"/>
    <dgm:cxn modelId="{8E5D015C-D25F-4D37-8845-35FA6C07770D}" type="presParOf" srcId="{7DA62338-7C5B-425B-AB18-6C7623682438}" destId="{75729975-9D36-48ED-82A9-80A99009CFCE}" srcOrd="14" destOrd="0" presId="urn:microsoft.com/office/officeart/2005/8/layout/target1"/>
    <dgm:cxn modelId="{DA13A800-9CC7-45CE-BB97-F16D2087E4C8}" type="presParOf" srcId="{7DA62338-7C5B-425B-AB18-6C7623682438}" destId="{C0A33A14-D1ED-4D1A-8C47-10D6144BF500}" srcOrd="15" destOrd="0" presId="urn:microsoft.com/office/officeart/2005/8/layout/targe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2F8C122-AB4F-4D95-B441-0801056E8FDB}">
      <dsp:nvSpPr>
        <dsp:cNvPr id="0" name=""/>
        <dsp:cNvSpPr/>
      </dsp:nvSpPr>
      <dsp:spPr>
        <a:xfrm>
          <a:off x="1309741" y="700086"/>
          <a:ext cx="2800350" cy="2800350"/>
        </a:xfrm>
        <a:prstGeom prst="ellipse">
          <a:avLst/>
        </a:prstGeom>
        <a:solidFill>
          <a:schemeClr val="accent1">
            <a:shade val="90000"/>
            <a:hueOff val="375112"/>
            <a:satOff val="-6927"/>
            <a:lumOff val="32127"/>
            <a:alphaOff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B6185E3-97E2-4FBC-956B-051F5B8552CF}">
      <dsp:nvSpPr>
        <dsp:cNvPr id="0" name=""/>
        <dsp:cNvSpPr/>
      </dsp:nvSpPr>
      <dsp:spPr>
        <a:xfrm>
          <a:off x="728608" y="233359"/>
          <a:ext cx="3962614" cy="3733804"/>
        </a:xfrm>
        <a:prstGeom prst="ellipse">
          <a:avLst/>
        </a:prstGeom>
        <a:solidFill>
          <a:schemeClr val="accent1">
            <a:shade val="90000"/>
            <a:hueOff val="250074"/>
            <a:satOff val="-4618"/>
            <a:lumOff val="21418"/>
            <a:alphaOff val="-3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85E115-684E-437E-A934-01EBB002EC0D}">
      <dsp:nvSpPr>
        <dsp:cNvPr id="0" name=""/>
        <dsp:cNvSpPr/>
      </dsp:nvSpPr>
      <dsp:spPr>
        <a:xfrm>
          <a:off x="2109941" y="1500286"/>
          <a:ext cx="1199949" cy="1199949"/>
        </a:xfrm>
        <a:prstGeom prst="ellipse">
          <a:avLst/>
        </a:prstGeom>
        <a:solidFill>
          <a:schemeClr val="accent1">
            <a:shade val="90000"/>
            <a:hueOff val="125037"/>
            <a:satOff val="-2309"/>
            <a:lumOff val="10709"/>
            <a:alphaOff val="-1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30C6DA8-6058-4FBF-B1DC-3E4993222D55}">
      <dsp:nvSpPr>
        <dsp:cNvPr id="0" name=""/>
        <dsp:cNvSpPr/>
      </dsp:nvSpPr>
      <dsp:spPr>
        <a:xfrm>
          <a:off x="2509924" y="1900269"/>
          <a:ext cx="399983" cy="399983"/>
        </a:xfrm>
        <a:prstGeom prst="ellipse">
          <a:avLst/>
        </a:prstGeom>
        <a:solidFill>
          <a:schemeClr val="accent1">
            <a:shade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5076FE-0AB9-4BAF-9AD9-0BD501C8286F}">
      <dsp:nvSpPr>
        <dsp:cNvPr id="0" name=""/>
        <dsp:cNvSpPr/>
      </dsp:nvSpPr>
      <dsp:spPr>
        <a:xfrm>
          <a:off x="4576816" y="-233363"/>
          <a:ext cx="1400175" cy="669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rtl="0">
            <a:lnSpc>
              <a:spcPct val="90000"/>
            </a:lnSpc>
            <a:spcBef>
              <a:spcPct val="0"/>
            </a:spcBef>
            <a:spcAft>
              <a:spcPct val="35000"/>
            </a:spcAft>
          </a:pPr>
          <a:r>
            <a:rPr lang="en-US" sz="1600" kern="1200" dirty="0" smtClean="0"/>
            <a:t>Event</a:t>
          </a:r>
          <a:endParaRPr lang="en-US" sz="1600" kern="1200" dirty="0"/>
        </a:p>
      </dsp:txBody>
      <dsp:txXfrm>
        <a:off x="4576816" y="-233363"/>
        <a:ext cx="1400175" cy="669750"/>
      </dsp:txXfrm>
    </dsp:sp>
    <dsp:sp modelId="{4265D2C4-658E-4410-AC1B-894480B85BFB}">
      <dsp:nvSpPr>
        <dsp:cNvPr id="0" name=""/>
        <dsp:cNvSpPr/>
      </dsp:nvSpPr>
      <dsp:spPr>
        <a:xfrm>
          <a:off x="4226772" y="101511"/>
          <a:ext cx="3500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21F42B-7E98-4954-8DEF-5BD525CF04AE}">
      <dsp:nvSpPr>
        <dsp:cNvPr id="0" name=""/>
        <dsp:cNvSpPr/>
      </dsp:nvSpPr>
      <dsp:spPr>
        <a:xfrm rot="5400000">
          <a:off x="2467219" y="322039"/>
          <a:ext cx="1978914" cy="1540192"/>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92DFD22-24A7-445E-9AA0-65C507149685}">
      <dsp:nvSpPr>
        <dsp:cNvPr id="0" name=""/>
        <dsp:cNvSpPr/>
      </dsp:nvSpPr>
      <dsp:spPr>
        <a:xfrm>
          <a:off x="4576816" y="436386"/>
          <a:ext cx="1400175" cy="669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rtl="0">
            <a:lnSpc>
              <a:spcPct val="90000"/>
            </a:lnSpc>
            <a:spcBef>
              <a:spcPct val="0"/>
            </a:spcBef>
            <a:spcAft>
              <a:spcPct val="35000"/>
            </a:spcAft>
          </a:pPr>
          <a:r>
            <a:rPr lang="en-US" sz="1600" kern="1200" dirty="0" smtClean="0"/>
            <a:t>Political Context</a:t>
          </a:r>
          <a:endParaRPr lang="en-US" sz="1600" kern="1200" dirty="0"/>
        </a:p>
      </dsp:txBody>
      <dsp:txXfrm>
        <a:off x="4576816" y="436386"/>
        <a:ext cx="1400175" cy="669750"/>
      </dsp:txXfrm>
    </dsp:sp>
    <dsp:sp modelId="{19F7F460-0F73-44E5-8847-0C6854FED3EB}">
      <dsp:nvSpPr>
        <dsp:cNvPr id="0" name=""/>
        <dsp:cNvSpPr/>
      </dsp:nvSpPr>
      <dsp:spPr>
        <a:xfrm>
          <a:off x="4226772" y="771261"/>
          <a:ext cx="3500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80364B2-122A-41B4-8A76-94A6D3E1D8F0}">
      <dsp:nvSpPr>
        <dsp:cNvPr id="0" name=""/>
        <dsp:cNvSpPr/>
      </dsp:nvSpPr>
      <dsp:spPr>
        <a:xfrm rot="5400000">
          <a:off x="2809795" y="980821"/>
          <a:ext cx="1625136" cy="1206484"/>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41FDEF-8488-4218-97EE-796EDBC88E54}">
      <dsp:nvSpPr>
        <dsp:cNvPr id="0" name=""/>
        <dsp:cNvSpPr/>
      </dsp:nvSpPr>
      <dsp:spPr>
        <a:xfrm>
          <a:off x="4576816" y="1106137"/>
          <a:ext cx="1400175" cy="669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rtl="0">
            <a:lnSpc>
              <a:spcPct val="90000"/>
            </a:lnSpc>
            <a:spcBef>
              <a:spcPct val="0"/>
            </a:spcBef>
            <a:spcAft>
              <a:spcPct val="35000"/>
            </a:spcAft>
          </a:pPr>
          <a:r>
            <a:rPr lang="en-US" sz="1600" kern="1200" dirty="0" smtClean="0"/>
            <a:t>Economic Context</a:t>
          </a:r>
          <a:endParaRPr lang="en-US" sz="1600" kern="1200" dirty="0"/>
        </a:p>
      </dsp:txBody>
      <dsp:txXfrm>
        <a:off x="4576816" y="1106137"/>
        <a:ext cx="1400175" cy="669750"/>
      </dsp:txXfrm>
    </dsp:sp>
    <dsp:sp modelId="{BE91F4B5-64BB-4ABB-9F41-0A9F91AD6E8C}">
      <dsp:nvSpPr>
        <dsp:cNvPr id="0" name=""/>
        <dsp:cNvSpPr/>
      </dsp:nvSpPr>
      <dsp:spPr>
        <a:xfrm>
          <a:off x="4226772" y="1441012"/>
          <a:ext cx="3500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12B0D9-2513-4862-BDFF-382B49667DC9}">
      <dsp:nvSpPr>
        <dsp:cNvPr id="0" name=""/>
        <dsp:cNvSpPr/>
      </dsp:nvSpPr>
      <dsp:spPr>
        <a:xfrm rot="5400000">
          <a:off x="3141403" y="1594798"/>
          <a:ext cx="1239621" cy="931116"/>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297F20-3347-4EC8-919B-66C98C71DF1D}">
      <dsp:nvSpPr>
        <dsp:cNvPr id="0" name=""/>
        <dsp:cNvSpPr/>
      </dsp:nvSpPr>
      <dsp:spPr>
        <a:xfrm>
          <a:off x="4576816" y="1775887"/>
          <a:ext cx="1400175" cy="669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20320" rIns="20320" bIns="20320" numCol="1" spcCol="1270" anchor="ctr" anchorCtr="0">
          <a:noAutofit/>
        </a:bodyPr>
        <a:lstStyle/>
        <a:p>
          <a:pPr lvl="0" algn="l" defTabSz="711200" rtl="0">
            <a:lnSpc>
              <a:spcPct val="90000"/>
            </a:lnSpc>
            <a:spcBef>
              <a:spcPct val="0"/>
            </a:spcBef>
            <a:spcAft>
              <a:spcPct val="35000"/>
            </a:spcAft>
          </a:pPr>
          <a:r>
            <a:rPr lang="en-US" sz="1600" kern="1200" dirty="0" smtClean="0"/>
            <a:t>Social /Cultural Context</a:t>
          </a:r>
          <a:endParaRPr lang="en-US" sz="1600" kern="1200" dirty="0"/>
        </a:p>
      </dsp:txBody>
      <dsp:txXfrm>
        <a:off x="4576816" y="1775887"/>
        <a:ext cx="1400175" cy="669750"/>
      </dsp:txXfrm>
    </dsp:sp>
    <dsp:sp modelId="{75729975-9D36-48ED-82A9-80A99009CFCE}">
      <dsp:nvSpPr>
        <dsp:cNvPr id="0" name=""/>
        <dsp:cNvSpPr/>
      </dsp:nvSpPr>
      <dsp:spPr>
        <a:xfrm>
          <a:off x="4226772" y="2110762"/>
          <a:ext cx="350043"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A33A14-D1ED-4D1A-8C47-10D6144BF500}">
      <dsp:nvSpPr>
        <dsp:cNvPr id="0" name=""/>
        <dsp:cNvSpPr/>
      </dsp:nvSpPr>
      <dsp:spPr>
        <a:xfrm rot="5400000">
          <a:off x="3473805" y="2211201"/>
          <a:ext cx="852053" cy="650614"/>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9F09B2-DD1C-473F-B6A1-472CC5EC314C}" type="datetimeFigureOut">
              <a:rPr lang="en-US" smtClean="0"/>
              <a:pPr/>
              <a:t>5/24/2013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4B7202-5FEA-41CD-974B-D49FA33653C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8" Type="http://schemas.openxmlformats.org/officeDocument/2006/relationships/hyperlink" Target="http://en.wikipedia.org/wiki/Lin_Zexu" TargetMode="External"/><Relationship Id="rId13" Type="http://schemas.openxmlformats.org/officeDocument/2006/relationships/hyperlink" Target="http://en.wikipedia.org/wiki/Nemesis_(1839)" TargetMode="External"/><Relationship Id="rId18" Type="http://schemas.openxmlformats.org/officeDocument/2006/relationships/hyperlink" Target="http://en.wikipedia.org/wiki/Treaty_of_Nanking" TargetMode="External"/><Relationship Id="rId3" Type="http://schemas.openxmlformats.org/officeDocument/2006/relationships/hyperlink" Target="http://en.wikipedia.org/wiki/William_John_Napier" TargetMode="External"/><Relationship Id="rId21" Type="http://schemas.openxmlformats.org/officeDocument/2006/relationships/hyperlink" Target="http://en.wikipedia.org/wiki/Treaty_of_Whampoa" TargetMode="External"/><Relationship Id="rId7" Type="http://schemas.openxmlformats.org/officeDocument/2006/relationships/hyperlink" Target="http://en.wikipedia.org/wiki/Confucian" TargetMode="External"/><Relationship Id="rId12" Type="http://schemas.openxmlformats.org/officeDocument/2006/relationships/hyperlink" Target="http://en.wikipedia.org/wiki/British_Indian_Army" TargetMode="External"/><Relationship Id="rId17" Type="http://schemas.openxmlformats.org/officeDocument/2006/relationships/hyperlink" Target="http://en.wikipedia.org/wiki/Yangtze_River" TargetMode="External"/><Relationship Id="rId25" Type="http://schemas.openxmlformats.org/officeDocument/2006/relationships/hyperlink" Target="http://en.wikipedia.org/wiki/John_Quincy_Adams" TargetMode="External"/><Relationship Id="rId2" Type="http://schemas.openxmlformats.org/officeDocument/2006/relationships/slide" Target="../slides/slide8.xml"/><Relationship Id="rId16" Type="http://schemas.openxmlformats.org/officeDocument/2006/relationships/hyperlink" Target="http://en.wikipedia.org/wiki/Guangdong_Province" TargetMode="External"/><Relationship Id="rId20" Type="http://schemas.openxmlformats.org/officeDocument/2006/relationships/hyperlink" Target="http://en.wikipedia.org/wiki/Treaty_of_Wanghia" TargetMode="External"/><Relationship Id="rId1" Type="http://schemas.openxmlformats.org/officeDocument/2006/relationships/notesMaster" Target="../notesMasters/notesMaster1.xml"/><Relationship Id="rId6" Type="http://schemas.openxmlformats.org/officeDocument/2006/relationships/hyperlink" Target="http://en.wikipedia.org/wiki/Empress_Dowager_Cixi" TargetMode="External"/><Relationship Id="rId11" Type="http://schemas.openxmlformats.org/officeDocument/2006/relationships/hyperlink" Target="http://en.wikipedia.org/wiki/Victoria_of_the_United_Kingdom" TargetMode="External"/><Relationship Id="rId24" Type="http://schemas.openxmlformats.org/officeDocument/2006/relationships/hyperlink" Target="http://en.wikipedia.org/wiki/Henry_John_Temple,_3rd_Viscount_Palmerston" TargetMode="External"/><Relationship Id="rId5" Type="http://schemas.openxmlformats.org/officeDocument/2006/relationships/hyperlink" Target="http://en.wikipedia.org/wiki/Canton_Trade" TargetMode="External"/><Relationship Id="rId15" Type="http://schemas.openxmlformats.org/officeDocument/2006/relationships/hyperlink" Target="http://en.wikipedia.org/wiki/Cannon" TargetMode="External"/><Relationship Id="rId23" Type="http://schemas.openxmlformats.org/officeDocument/2006/relationships/hyperlink" Target="http://en.wikipedia.org/wiki/William_Ewart_Gladstone" TargetMode="External"/><Relationship Id="rId10" Type="http://schemas.openxmlformats.org/officeDocument/2006/relationships/hyperlink" Target="http://en.wikipedia.org/wiki/Charles_Elliot" TargetMode="External"/><Relationship Id="rId19" Type="http://schemas.openxmlformats.org/officeDocument/2006/relationships/hyperlink" Target="http://en.wikipedia.org/wiki/Treaty_of_the_Bogue" TargetMode="External"/><Relationship Id="rId4" Type="http://schemas.openxmlformats.org/officeDocument/2006/relationships/hyperlink" Target="http://en.wikipedia.org/wiki/Macau" TargetMode="External"/><Relationship Id="rId9" Type="http://schemas.openxmlformats.org/officeDocument/2006/relationships/hyperlink" Target="http://en.wikipedia.org/wiki/Opium_Wars" TargetMode="External"/><Relationship Id="rId14" Type="http://schemas.openxmlformats.org/officeDocument/2006/relationships/hyperlink" Target="http://en.wikipedia.org/wiki/Musket" TargetMode="External"/><Relationship Id="rId22" Type="http://schemas.openxmlformats.org/officeDocument/2006/relationships/hyperlink" Target="http://en.wikipedia.org/wiki/House_of_Commons_of_the_United_Kingdom"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dirty="0" smtClean="0"/>
              <a:t>Wikipedia Notes: </a:t>
            </a:r>
          </a:p>
          <a:p>
            <a:endParaRPr lang="en-US" dirty="0" smtClean="0"/>
          </a:p>
          <a:p>
            <a:r>
              <a:rPr lang="en-US" sz="1200" b="0" i="0" kern="1200" dirty="0" smtClean="0">
                <a:solidFill>
                  <a:schemeClr val="tx1"/>
                </a:solidFill>
                <a:latin typeface="+mn-lt"/>
                <a:ea typeface="+mn-ea"/>
                <a:cs typeface="+mn-cs"/>
              </a:rPr>
              <a:t>In 1834 to accommodate the revocation of the East India Company's monopoly, the British sent Lord </a:t>
            </a:r>
            <a:r>
              <a:rPr lang="en-US" sz="1200" b="0" i="0" u="none" strike="noStrike" kern="1200" dirty="0" smtClean="0">
                <a:solidFill>
                  <a:schemeClr val="tx1"/>
                </a:solidFill>
                <a:latin typeface="+mn-lt"/>
                <a:ea typeface="+mn-ea"/>
                <a:cs typeface="+mn-cs"/>
                <a:hlinkClick r:id="rId3" tooltip="William John Napier"/>
              </a:rPr>
              <a:t>William John Napier</a:t>
            </a:r>
            <a:r>
              <a:rPr lang="en-US" sz="1200" b="0" i="0" kern="1200" dirty="0" smtClean="0">
                <a:solidFill>
                  <a:schemeClr val="tx1"/>
                </a:solidFill>
                <a:latin typeface="+mn-lt"/>
                <a:ea typeface="+mn-ea"/>
                <a:cs typeface="+mn-cs"/>
              </a:rPr>
              <a:t> to </a:t>
            </a:r>
            <a:r>
              <a:rPr lang="en-US" sz="1200" b="0" i="0" u="none" strike="noStrike" kern="1200" dirty="0" smtClean="0">
                <a:solidFill>
                  <a:schemeClr val="tx1"/>
                </a:solidFill>
                <a:latin typeface="+mn-lt"/>
                <a:ea typeface="+mn-ea"/>
                <a:cs typeface="+mn-cs"/>
                <a:hlinkClick r:id="rId4" tooltip="Macau"/>
              </a:rPr>
              <a:t>Macau</a:t>
            </a:r>
            <a:r>
              <a:rPr lang="en-US" sz="1200" b="0" i="0" kern="1200" dirty="0" smtClean="0">
                <a:solidFill>
                  <a:schemeClr val="tx1"/>
                </a:solidFill>
                <a:latin typeface="+mn-lt"/>
                <a:ea typeface="+mn-ea"/>
                <a:cs typeface="+mn-cs"/>
              </a:rPr>
              <a:t>. He tried to circumvent the restrictive </a:t>
            </a:r>
            <a:r>
              <a:rPr lang="en-US" sz="1200" b="0" i="0" u="none" strike="noStrike" kern="1200" dirty="0" smtClean="0">
                <a:solidFill>
                  <a:schemeClr val="tx1"/>
                </a:solidFill>
                <a:latin typeface="+mn-lt"/>
                <a:ea typeface="+mn-ea"/>
                <a:cs typeface="+mn-cs"/>
                <a:hlinkClick r:id="rId5" tooltip="Canton Trade"/>
              </a:rPr>
              <a:t>Canton Trade</a:t>
            </a:r>
            <a:r>
              <a:rPr lang="en-US" sz="1200" b="0" i="0" kern="1200" dirty="0" smtClean="0">
                <a:solidFill>
                  <a:schemeClr val="tx1"/>
                </a:solidFill>
                <a:latin typeface="+mn-lt"/>
                <a:ea typeface="+mn-ea"/>
                <a:cs typeface="+mn-cs"/>
              </a:rPr>
              <a:t> laws which forbade direct contact with Chinese officials by attempting to send a letter directly to the Viceroy of Canton. The Viceroy refused to accept it, and closed trade starting on 2 September of that year. Lord Napier had to return to Macau (where he died a few days later) and, unable to force the matter, the British agreed to resume trade under the old restrictions.</a:t>
            </a:r>
          </a:p>
          <a:p>
            <a:r>
              <a:rPr lang="en-US" sz="1200" b="0" i="0" kern="1200" dirty="0" smtClean="0">
                <a:solidFill>
                  <a:schemeClr val="tx1"/>
                </a:solidFill>
                <a:latin typeface="+mn-lt"/>
                <a:ea typeface="+mn-ea"/>
                <a:cs typeface="+mn-cs"/>
              </a:rPr>
              <a:t>Within the Chinese </a:t>
            </a:r>
            <a:r>
              <a:rPr lang="en-US" sz="1200" b="0" i="0" kern="1200" dirty="0" err="1" smtClean="0">
                <a:solidFill>
                  <a:schemeClr val="tx1"/>
                </a:solidFill>
                <a:latin typeface="+mn-lt"/>
                <a:ea typeface="+mn-ea"/>
                <a:cs typeface="+mn-cs"/>
              </a:rPr>
              <a:t>mandarinate</a:t>
            </a:r>
            <a:r>
              <a:rPr lang="en-US" sz="1200" b="0" i="0" kern="1200" dirty="0" smtClean="0">
                <a:solidFill>
                  <a:schemeClr val="tx1"/>
                </a:solidFill>
                <a:latin typeface="+mn-lt"/>
                <a:ea typeface="+mn-ea"/>
                <a:cs typeface="+mn-cs"/>
              </a:rPr>
              <a:t> there was an ongoing debate over </a:t>
            </a:r>
            <a:r>
              <a:rPr lang="en-US" sz="1200" b="0" i="0" kern="1200" dirty="0" err="1" smtClean="0">
                <a:solidFill>
                  <a:schemeClr val="tx1"/>
                </a:solidFill>
                <a:latin typeface="+mn-lt"/>
                <a:ea typeface="+mn-ea"/>
                <a:cs typeface="+mn-cs"/>
              </a:rPr>
              <a:t>legalising</a:t>
            </a:r>
            <a:r>
              <a:rPr lang="en-US" sz="1200" b="0" i="0" kern="1200" dirty="0" smtClean="0">
                <a:solidFill>
                  <a:schemeClr val="tx1"/>
                </a:solidFill>
                <a:latin typeface="+mn-lt"/>
                <a:ea typeface="+mn-ea"/>
                <a:cs typeface="+mn-cs"/>
              </a:rPr>
              <a:t> the opium trade itself. Even the Emperor at the time, a teenager who spent most of his time in bed with his concubine, </a:t>
            </a:r>
            <a:r>
              <a:rPr lang="en-US" sz="1200" b="0" i="0" u="none" strike="noStrike" kern="1200" dirty="0" err="1" smtClean="0">
                <a:solidFill>
                  <a:schemeClr val="tx1"/>
                </a:solidFill>
                <a:latin typeface="+mn-lt"/>
                <a:ea typeface="+mn-ea"/>
                <a:cs typeface="+mn-cs"/>
                <a:hlinkClick r:id="rId6" tooltip="Empress Dowager Cixi"/>
              </a:rPr>
              <a:t>Cixi</a:t>
            </a:r>
            <a:r>
              <a:rPr lang="en-US" sz="1200" b="0" i="0" kern="1200" dirty="0" smtClean="0">
                <a:solidFill>
                  <a:schemeClr val="tx1"/>
                </a:solidFill>
                <a:latin typeface="+mn-lt"/>
                <a:ea typeface="+mn-ea"/>
                <a:cs typeface="+mn-cs"/>
              </a:rPr>
              <a:t>, was a user of the drug. However, legalization was repeatedly rejected, and in 1838 the government sentenced native drug traffickers to death. Around this time, the British were selling roughly 1,400 tons per year to China. In March 1839, the Emperor appointed a new strict </a:t>
            </a:r>
            <a:r>
              <a:rPr lang="en-US" sz="1200" b="0" i="0" u="none" strike="noStrike" kern="1200" dirty="0" smtClean="0">
                <a:solidFill>
                  <a:schemeClr val="tx1"/>
                </a:solidFill>
                <a:latin typeface="+mn-lt"/>
                <a:ea typeface="+mn-ea"/>
                <a:cs typeface="+mn-cs"/>
                <a:hlinkClick r:id="rId7" tooltip="Confucian"/>
              </a:rPr>
              <a:t>Confucian</a:t>
            </a:r>
            <a:r>
              <a:rPr lang="en-US" sz="1200" b="0" i="0" kern="1200" dirty="0" smtClean="0">
                <a:solidFill>
                  <a:schemeClr val="tx1"/>
                </a:solidFill>
                <a:latin typeface="+mn-lt"/>
                <a:ea typeface="+mn-ea"/>
                <a:cs typeface="+mn-cs"/>
              </a:rPr>
              <a:t> commissioner, </a:t>
            </a:r>
            <a:r>
              <a:rPr lang="en-US" sz="1200" b="0" i="0" u="none" strike="noStrike" kern="1200" dirty="0" smtClean="0">
                <a:solidFill>
                  <a:schemeClr val="tx1"/>
                </a:solidFill>
                <a:latin typeface="+mn-lt"/>
                <a:ea typeface="+mn-ea"/>
                <a:cs typeface="+mn-cs"/>
                <a:hlinkClick r:id="rId8" tooltip="Lin Zexu"/>
              </a:rPr>
              <a:t>Lin </a:t>
            </a:r>
            <a:r>
              <a:rPr lang="en-US" sz="1200" b="0" i="0" u="none" strike="noStrike" kern="1200" dirty="0" err="1" smtClean="0">
                <a:solidFill>
                  <a:schemeClr val="tx1"/>
                </a:solidFill>
                <a:latin typeface="+mn-lt"/>
                <a:ea typeface="+mn-ea"/>
                <a:cs typeface="+mn-cs"/>
                <a:hlinkClick r:id="rId8" tooltip="Lin Zexu"/>
              </a:rPr>
              <a:t>Zexu</a:t>
            </a:r>
            <a:r>
              <a:rPr lang="en-US" sz="1200" b="0" i="0" kern="1200" dirty="0" smtClean="0">
                <a:solidFill>
                  <a:schemeClr val="tx1"/>
                </a:solidFill>
                <a:latin typeface="+mn-lt"/>
                <a:ea typeface="+mn-ea"/>
                <a:cs typeface="+mn-cs"/>
              </a:rPr>
              <a:t>, to control the opium trade at the port of Canton.</a:t>
            </a:r>
            <a:r>
              <a:rPr lang="en-US" sz="1200" b="0" i="0" u="none" strike="noStrike" kern="1200" baseline="30000" dirty="0" smtClean="0">
                <a:solidFill>
                  <a:schemeClr val="tx1"/>
                </a:solidFill>
                <a:latin typeface="+mn-lt"/>
                <a:ea typeface="+mn-ea"/>
                <a:cs typeface="+mn-cs"/>
                <a:hlinkClick r:id="rId9"/>
              </a:rPr>
              <a:t>[25]</a:t>
            </a:r>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His first course of action was to enforce the imperial demand that there be a permanent halt to drug shipments into China. When the British refused to end the trade, Lin blockaded the British traders in their factories and cut off supplies of food.</a:t>
            </a:r>
            <a:r>
              <a:rPr lang="en-US" sz="1200" b="0" i="0" u="none" strike="noStrike" kern="1200" baseline="30000" dirty="0" smtClean="0">
                <a:solidFill>
                  <a:schemeClr val="tx1"/>
                </a:solidFill>
                <a:latin typeface="+mn-lt"/>
                <a:ea typeface="+mn-ea"/>
                <a:cs typeface="+mn-cs"/>
                <a:hlinkClick r:id="rId9"/>
              </a:rPr>
              <a:t>[26]</a:t>
            </a:r>
            <a:r>
              <a:rPr lang="en-US" sz="1200" b="0" i="0" kern="1200" dirty="0" smtClean="0">
                <a:solidFill>
                  <a:schemeClr val="tx1"/>
                </a:solidFill>
                <a:latin typeface="+mn-lt"/>
                <a:ea typeface="+mn-ea"/>
                <a:cs typeface="+mn-cs"/>
              </a:rPr>
              <a:t> On 27 March 1839 </a:t>
            </a:r>
            <a:r>
              <a:rPr lang="en-US" sz="1200" b="0" i="0" u="none" strike="noStrike" kern="1200" dirty="0" smtClean="0">
                <a:solidFill>
                  <a:schemeClr val="tx1"/>
                </a:solidFill>
                <a:latin typeface="+mn-lt"/>
                <a:ea typeface="+mn-ea"/>
                <a:cs typeface="+mn-cs"/>
                <a:hlinkClick r:id="rId10" tooltip="Charles Elliot"/>
              </a:rPr>
              <a:t>Charles Elliot</a:t>
            </a:r>
            <a:r>
              <a:rPr lang="en-US" sz="1200" b="0" i="0" kern="1200" dirty="0" smtClean="0">
                <a:solidFill>
                  <a:schemeClr val="tx1"/>
                </a:solidFill>
                <a:latin typeface="+mn-lt"/>
                <a:ea typeface="+mn-ea"/>
                <a:cs typeface="+mn-cs"/>
              </a:rPr>
              <a:t>, British Superintendent of Trade—who had been locked in the factories when he arrived at Canton—finally agreed that all British subjects should turn over their opium to him, amounting to nearly a year's supply of the drug, to be confiscated by Commissioner Lin </a:t>
            </a:r>
            <a:r>
              <a:rPr lang="en-US" sz="1200" b="0" i="0" kern="1200" dirty="0" err="1" smtClean="0">
                <a:solidFill>
                  <a:schemeClr val="tx1"/>
                </a:solidFill>
                <a:latin typeface="+mn-lt"/>
                <a:ea typeface="+mn-ea"/>
                <a:cs typeface="+mn-cs"/>
              </a:rPr>
              <a:t>Zexu</a:t>
            </a:r>
            <a:r>
              <a:rPr lang="en-US" sz="1200" b="0" i="0" kern="1200" dirty="0" smtClean="0">
                <a:solidFill>
                  <a:schemeClr val="tx1"/>
                </a:solidFill>
                <a:latin typeface="+mn-lt"/>
                <a:ea typeface="+mn-ea"/>
                <a:cs typeface="+mn-cs"/>
              </a:rPr>
              <a:t>. In a departure from his brief, he promised that the crown would compensate them for the lost opium.</a:t>
            </a:r>
          </a:p>
          <a:p>
            <a:r>
              <a:rPr lang="en-US" sz="1200" b="0" i="0" kern="1200" dirty="0" smtClean="0">
                <a:solidFill>
                  <a:schemeClr val="tx1"/>
                </a:solidFill>
                <a:latin typeface="+mn-lt"/>
                <a:ea typeface="+mn-ea"/>
                <a:cs typeface="+mn-cs"/>
              </a:rPr>
              <a:t>While this amounted to a tacit acknowledgment that the British government did not disapprove of the trade, it also forced a huge liability on the exchequer. Unable to allocate funds for an illegal drug but pressed for compensation by the merchants, this liability is cited as one reason for the decision to force a war.</a:t>
            </a:r>
            <a:r>
              <a:rPr lang="en-US" sz="1200" b="0" i="0" u="none" strike="noStrike" kern="1200" baseline="30000" dirty="0" smtClean="0">
                <a:solidFill>
                  <a:schemeClr val="tx1"/>
                </a:solidFill>
                <a:latin typeface="+mn-lt"/>
                <a:ea typeface="+mn-ea"/>
                <a:cs typeface="+mn-cs"/>
                <a:hlinkClick r:id="rId9"/>
              </a:rPr>
              <a:t>[27]</a:t>
            </a:r>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As well as seizing supplies in the factories, Chinese troops boarded British ships in international waters outside Chinese jurisdiction, where their cargo was still legal, and destroyed the opium aboard. After the opium was surrendered, trade was restarted on the strict condition that no more drugs would be smuggled into China. Lin demanded that British merchants sign a bond promising not to deal in opium, under penalty of death.</a:t>
            </a:r>
            <a:r>
              <a:rPr lang="en-US" sz="1200" b="0" i="0" u="none" strike="noStrike" kern="1200" baseline="30000" dirty="0" smtClean="0">
                <a:solidFill>
                  <a:schemeClr val="tx1"/>
                </a:solidFill>
                <a:latin typeface="+mn-lt"/>
                <a:ea typeface="+mn-ea"/>
                <a:cs typeface="+mn-cs"/>
                <a:hlinkClick r:id="rId9"/>
              </a:rPr>
              <a:t>[28]</a:t>
            </a:r>
            <a:r>
              <a:rPr lang="en-US" sz="1200" b="0" i="0" kern="1200" dirty="0" smtClean="0">
                <a:solidFill>
                  <a:schemeClr val="tx1"/>
                </a:solidFill>
                <a:latin typeface="+mn-lt"/>
                <a:ea typeface="+mn-ea"/>
                <a:cs typeface="+mn-cs"/>
              </a:rPr>
              <a:t> The British officially opposed signing of the bond, but some British merchants that did not deal in opium were willing to sign. Lin had the opium disposed of by dissolving it in water, salt, and lime, and dumping it into the ocean.</a:t>
            </a:r>
          </a:p>
          <a:p>
            <a:r>
              <a:rPr lang="en-US" sz="1200" b="0" i="0" kern="1200" dirty="0" smtClean="0">
                <a:solidFill>
                  <a:schemeClr val="tx1"/>
                </a:solidFill>
                <a:latin typeface="+mn-lt"/>
                <a:ea typeface="+mn-ea"/>
                <a:cs typeface="+mn-cs"/>
              </a:rPr>
              <a:t>In 1839, Lin took the step of publishing a letter addressed to </a:t>
            </a:r>
            <a:r>
              <a:rPr lang="en-US" sz="1200" b="0" i="0" u="none" strike="noStrike" kern="1200" dirty="0" smtClean="0">
                <a:solidFill>
                  <a:schemeClr val="tx1"/>
                </a:solidFill>
                <a:latin typeface="+mn-lt"/>
                <a:ea typeface="+mn-ea"/>
                <a:cs typeface="+mn-cs"/>
                <a:hlinkClick r:id="rId11" tooltip="Victoria of the United Kingdom"/>
              </a:rPr>
              <a:t>Queen Victoria</a:t>
            </a:r>
            <a:r>
              <a:rPr lang="en-US" sz="1200" b="0" i="0" kern="1200" dirty="0" smtClean="0">
                <a:solidFill>
                  <a:schemeClr val="tx1"/>
                </a:solidFill>
                <a:latin typeface="+mn-lt"/>
                <a:ea typeface="+mn-ea"/>
                <a:cs typeface="+mn-cs"/>
              </a:rPr>
              <a:t> questioning the moral reasoning of the British government (it is not known that she ever received it). Citing what he understood to be a strict prohibition of the trade within Great Britain, Lin questioned how it could then profit from the drug in China. He wrote: "Your Majesty has not before been thus officially notified, and you may plead ignorance of the severity of our laws, but I now give my assurance that we mean to cut this harmful drug forever."</a:t>
            </a:r>
            <a:r>
              <a:rPr lang="en-US" sz="1200" b="0" i="0" u="none" strike="noStrike" kern="1200" baseline="30000" dirty="0" smtClean="0">
                <a:solidFill>
                  <a:schemeClr val="tx1"/>
                </a:solidFill>
                <a:latin typeface="+mn-lt"/>
                <a:ea typeface="+mn-ea"/>
                <a:cs typeface="+mn-cs"/>
                <a:hlinkClick r:id="rId9"/>
              </a:rPr>
              <a:t>[29]</a:t>
            </a:r>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In fact, opium was not illegal in England at the time, and comparably smaller quantities were imported. The British government and merchants offered no response to Lin, accusing him instead of destroying their property. When the British learned of what was taking place in Canton, as communications between these two parts of the world took months at this time, they sent a large </a:t>
            </a:r>
            <a:r>
              <a:rPr lang="en-US" sz="1200" b="0" i="0" u="none" strike="noStrike" kern="1200" dirty="0" smtClean="0">
                <a:solidFill>
                  <a:schemeClr val="tx1"/>
                </a:solidFill>
                <a:latin typeface="+mn-lt"/>
                <a:ea typeface="+mn-ea"/>
                <a:cs typeface="+mn-cs"/>
                <a:hlinkClick r:id="rId12" tooltip="British Indian Army"/>
              </a:rPr>
              <a:t>British Indian army</a:t>
            </a:r>
            <a:r>
              <a:rPr lang="en-US" sz="1200" b="0" i="0" kern="1200" dirty="0" smtClean="0">
                <a:solidFill>
                  <a:schemeClr val="tx1"/>
                </a:solidFill>
                <a:latin typeface="+mn-lt"/>
                <a:ea typeface="+mn-ea"/>
                <a:cs typeface="+mn-cs"/>
              </a:rPr>
              <a:t>, which arrived in June 1840.</a:t>
            </a:r>
            <a:r>
              <a:rPr lang="en-US" sz="1200" b="0" i="0" u="none" strike="noStrike" kern="1200" baseline="30000" dirty="0" smtClean="0">
                <a:solidFill>
                  <a:schemeClr val="tx1"/>
                </a:solidFill>
                <a:latin typeface="+mn-lt"/>
                <a:ea typeface="+mn-ea"/>
                <a:cs typeface="+mn-cs"/>
                <a:hlinkClick r:id="rId9"/>
              </a:rPr>
              <a:t>[30]</a:t>
            </a:r>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British military superiority drew on newly applied technology. British warships wreaked havoc on coastal towns; the steam ship </a:t>
            </a:r>
            <a:r>
              <a:rPr lang="en-US" sz="1200" b="0" i="1" u="none" strike="noStrike" kern="1200" dirty="0" smtClean="0">
                <a:solidFill>
                  <a:schemeClr val="tx1"/>
                </a:solidFill>
                <a:latin typeface="+mn-lt"/>
                <a:ea typeface="+mn-ea"/>
                <a:cs typeface="+mn-cs"/>
                <a:hlinkClick r:id="rId13" tooltip="Nemesis (1839)"/>
              </a:rPr>
              <a:t>Nemesis</a:t>
            </a:r>
            <a:r>
              <a:rPr lang="en-US" sz="1200" b="0" i="0" kern="1200" dirty="0" smtClean="0">
                <a:solidFill>
                  <a:schemeClr val="tx1"/>
                </a:solidFill>
                <a:latin typeface="+mn-lt"/>
                <a:ea typeface="+mn-ea"/>
                <a:cs typeface="+mn-cs"/>
              </a:rPr>
              <a:t> was able to move against the winds and tides and support a gun platform with very heavy guns. In addition, the British troops were the first to be armed with modern </a:t>
            </a:r>
            <a:r>
              <a:rPr lang="en-US" sz="1200" b="0" i="0" u="none" strike="noStrike" kern="1200" dirty="0" smtClean="0">
                <a:solidFill>
                  <a:schemeClr val="tx1"/>
                </a:solidFill>
                <a:latin typeface="+mn-lt"/>
                <a:ea typeface="+mn-ea"/>
                <a:cs typeface="+mn-cs"/>
                <a:hlinkClick r:id="rId14" tooltip="Musket"/>
              </a:rPr>
              <a:t>muskets</a:t>
            </a:r>
            <a:r>
              <a:rPr lang="en-US" sz="1200" b="0" i="0" kern="1200" dirty="0" smtClean="0">
                <a:solidFill>
                  <a:schemeClr val="tx1"/>
                </a:solidFill>
                <a:latin typeface="+mn-lt"/>
                <a:ea typeface="+mn-ea"/>
                <a:cs typeface="+mn-cs"/>
              </a:rPr>
              <a:t> and </a:t>
            </a:r>
            <a:r>
              <a:rPr lang="en-US" sz="1200" b="0" i="0" u="none" strike="noStrike" kern="1200" dirty="0" smtClean="0">
                <a:solidFill>
                  <a:schemeClr val="tx1"/>
                </a:solidFill>
                <a:latin typeface="+mn-lt"/>
                <a:ea typeface="+mn-ea"/>
                <a:cs typeface="+mn-cs"/>
                <a:hlinkClick r:id="rId15" tooltip="Cannon"/>
              </a:rPr>
              <a:t>cannons</a:t>
            </a:r>
            <a:r>
              <a:rPr lang="en-US" sz="1200" b="0" i="0" kern="1200" dirty="0" smtClean="0">
                <a:solidFill>
                  <a:schemeClr val="tx1"/>
                </a:solidFill>
                <a:latin typeface="+mn-lt"/>
                <a:ea typeface="+mn-ea"/>
                <a:cs typeface="+mn-cs"/>
              </a:rPr>
              <a:t>, which fired more rapidly and with greater accuracy than the Qing firearms and artillery, though Chinese cannons had been in use since previous dynasties. After the British took </a:t>
            </a:r>
            <a:r>
              <a:rPr lang="en-US" sz="1200" b="0" i="0" u="none" strike="noStrike" kern="1200" dirty="0" smtClean="0">
                <a:solidFill>
                  <a:schemeClr val="tx1"/>
                </a:solidFill>
                <a:latin typeface="+mn-lt"/>
                <a:ea typeface="+mn-ea"/>
                <a:cs typeface="+mn-cs"/>
                <a:hlinkClick r:id="rId16" tooltip="Guangdong Province"/>
              </a:rPr>
              <a:t>Canton</a:t>
            </a:r>
            <a:r>
              <a:rPr lang="en-US" sz="1200" b="0" i="0" kern="1200" dirty="0" smtClean="0">
                <a:solidFill>
                  <a:schemeClr val="tx1"/>
                </a:solidFill>
                <a:latin typeface="+mn-lt"/>
                <a:ea typeface="+mn-ea"/>
                <a:cs typeface="+mn-cs"/>
              </a:rPr>
              <a:t>, they sailed up the </a:t>
            </a:r>
            <a:r>
              <a:rPr lang="en-US" sz="1200" b="0" i="0" u="none" strike="noStrike" kern="1200" dirty="0" err="1" smtClean="0">
                <a:solidFill>
                  <a:schemeClr val="tx1"/>
                </a:solidFill>
                <a:latin typeface="+mn-lt"/>
                <a:ea typeface="+mn-ea"/>
                <a:cs typeface="+mn-cs"/>
                <a:hlinkClick r:id="rId17" tooltip="Yangtze River"/>
              </a:rPr>
              <a:t>Yangtze</a:t>
            </a:r>
            <a:r>
              <a:rPr lang="en-US" sz="1200" b="0" i="0" kern="1200" dirty="0" err="1" smtClean="0">
                <a:solidFill>
                  <a:schemeClr val="tx1"/>
                </a:solidFill>
                <a:latin typeface="+mn-lt"/>
                <a:ea typeface="+mn-ea"/>
                <a:cs typeface="+mn-cs"/>
              </a:rPr>
              <a:t>and</a:t>
            </a:r>
            <a:r>
              <a:rPr lang="en-US" sz="1200" b="0" i="0" kern="1200" dirty="0" smtClean="0">
                <a:solidFill>
                  <a:schemeClr val="tx1"/>
                </a:solidFill>
                <a:latin typeface="+mn-lt"/>
                <a:ea typeface="+mn-ea"/>
                <a:cs typeface="+mn-cs"/>
              </a:rPr>
              <a:t> took the tax barges, a devastating blow to the Empire as it slashed the revenue of the imperial court in Beijing to just a fraction of what it had been.</a:t>
            </a:r>
          </a:p>
          <a:p>
            <a:r>
              <a:rPr lang="en-US" sz="1200" b="0" i="0" kern="1200" dirty="0" smtClean="0">
                <a:solidFill>
                  <a:schemeClr val="tx1"/>
                </a:solidFill>
                <a:latin typeface="+mn-lt"/>
                <a:ea typeface="+mn-ea"/>
                <a:cs typeface="+mn-cs"/>
              </a:rPr>
              <a:t>In 1842, the Qing authorities sued for peace, which concluded with the </a:t>
            </a:r>
            <a:r>
              <a:rPr lang="en-US" sz="1200" b="0" i="0" u="none" strike="noStrike" kern="1200" dirty="0" smtClean="0">
                <a:solidFill>
                  <a:schemeClr val="tx1"/>
                </a:solidFill>
                <a:latin typeface="+mn-lt"/>
                <a:ea typeface="+mn-ea"/>
                <a:cs typeface="+mn-cs"/>
                <a:hlinkClick r:id="rId18" tooltip="Treaty of Nanking"/>
              </a:rPr>
              <a:t>Treaty of Nanking</a:t>
            </a:r>
            <a:r>
              <a:rPr lang="en-US" sz="1200" b="0" i="0" kern="1200" dirty="0" smtClean="0">
                <a:solidFill>
                  <a:schemeClr val="tx1"/>
                </a:solidFill>
                <a:latin typeface="+mn-lt"/>
                <a:ea typeface="+mn-ea"/>
                <a:cs typeface="+mn-cs"/>
              </a:rPr>
              <a:t> negotiated in August of that year and ratified in 1843. In the treaty, China was forced to pay an indemnity to Britain, open four ports to Britain, and cede Hong Kong to Queen Victoria. In the supplementary </a:t>
            </a:r>
            <a:r>
              <a:rPr lang="en-US" sz="1200" b="0" i="0" u="none" strike="noStrike" kern="1200" dirty="0" smtClean="0">
                <a:solidFill>
                  <a:schemeClr val="tx1"/>
                </a:solidFill>
                <a:latin typeface="+mn-lt"/>
                <a:ea typeface="+mn-ea"/>
                <a:cs typeface="+mn-cs"/>
                <a:hlinkClick r:id="rId19" tooltip="Treaty of the Bogue"/>
              </a:rPr>
              <a:t>Treaty of the </a:t>
            </a:r>
            <a:r>
              <a:rPr lang="en-US" sz="1200" b="0" i="0" u="none" strike="noStrike" kern="1200" dirty="0" err="1" smtClean="0">
                <a:solidFill>
                  <a:schemeClr val="tx1"/>
                </a:solidFill>
                <a:latin typeface="+mn-lt"/>
                <a:ea typeface="+mn-ea"/>
                <a:cs typeface="+mn-cs"/>
                <a:hlinkClick r:id="rId19" tooltip="Treaty of the Bogue"/>
              </a:rPr>
              <a:t>Bogue</a:t>
            </a:r>
            <a:r>
              <a:rPr lang="en-US" sz="1200" b="0" i="0" kern="1200" dirty="0" smtClean="0">
                <a:solidFill>
                  <a:schemeClr val="tx1"/>
                </a:solidFill>
                <a:latin typeface="+mn-lt"/>
                <a:ea typeface="+mn-ea"/>
                <a:cs typeface="+mn-cs"/>
              </a:rPr>
              <a:t>, the Qing empire also </a:t>
            </a:r>
            <a:r>
              <a:rPr lang="en-US" sz="1200" b="0" i="0" kern="1200" dirty="0" err="1" smtClean="0">
                <a:solidFill>
                  <a:schemeClr val="tx1"/>
                </a:solidFill>
                <a:latin typeface="+mn-lt"/>
                <a:ea typeface="+mn-ea"/>
                <a:cs typeface="+mn-cs"/>
              </a:rPr>
              <a:t>recognised</a:t>
            </a:r>
            <a:r>
              <a:rPr lang="en-US" sz="1200" b="0" i="0" kern="1200" dirty="0" smtClean="0">
                <a:solidFill>
                  <a:schemeClr val="tx1"/>
                </a:solidFill>
                <a:latin typeface="+mn-lt"/>
                <a:ea typeface="+mn-ea"/>
                <a:cs typeface="+mn-cs"/>
              </a:rPr>
              <a:t> Britain as an equal to China and gave British subjects extraterritorial privileges in treaty ports. In 1844, the United States and France concluded similar treaties with China, the </a:t>
            </a:r>
            <a:r>
              <a:rPr lang="en-US" sz="1200" b="0" i="0" u="none" strike="noStrike" kern="1200" dirty="0" smtClean="0">
                <a:solidFill>
                  <a:schemeClr val="tx1"/>
                </a:solidFill>
                <a:latin typeface="+mn-lt"/>
                <a:ea typeface="+mn-ea"/>
                <a:cs typeface="+mn-cs"/>
                <a:hlinkClick r:id="rId20" tooltip="Treaty of Wanghia"/>
              </a:rPr>
              <a:t>Treaty of </a:t>
            </a:r>
            <a:r>
              <a:rPr lang="en-US" sz="1200" b="0" i="0" u="none" strike="noStrike" kern="1200" dirty="0" err="1" smtClean="0">
                <a:solidFill>
                  <a:schemeClr val="tx1"/>
                </a:solidFill>
                <a:latin typeface="+mn-lt"/>
                <a:ea typeface="+mn-ea"/>
                <a:cs typeface="+mn-cs"/>
                <a:hlinkClick r:id="rId20" tooltip="Treaty of Wanghia"/>
              </a:rPr>
              <a:t>Wanghia</a:t>
            </a:r>
            <a:r>
              <a:rPr lang="en-US" sz="1200" b="0" i="0" kern="1200" dirty="0" smtClean="0">
                <a:solidFill>
                  <a:schemeClr val="tx1"/>
                </a:solidFill>
                <a:latin typeface="+mn-lt"/>
                <a:ea typeface="+mn-ea"/>
                <a:cs typeface="+mn-cs"/>
              </a:rPr>
              <a:t> and </a:t>
            </a:r>
            <a:r>
              <a:rPr lang="en-US" sz="1200" b="0" i="0" u="none" strike="noStrike" kern="1200" dirty="0" smtClean="0">
                <a:solidFill>
                  <a:schemeClr val="tx1"/>
                </a:solidFill>
                <a:latin typeface="+mn-lt"/>
                <a:ea typeface="+mn-ea"/>
                <a:cs typeface="+mn-cs"/>
                <a:hlinkClick r:id="rId21" tooltip="Treaty of Whampoa"/>
              </a:rPr>
              <a:t>Treaty of Whampoa</a:t>
            </a:r>
            <a:r>
              <a:rPr lang="en-US" sz="1200" b="0" i="0" kern="1200" dirty="0" smtClean="0">
                <a:solidFill>
                  <a:schemeClr val="tx1"/>
                </a:solidFill>
                <a:latin typeface="+mn-lt"/>
                <a:ea typeface="+mn-ea"/>
                <a:cs typeface="+mn-cs"/>
              </a:rPr>
              <a:t> respectively.</a:t>
            </a:r>
          </a:p>
          <a:p>
            <a:r>
              <a:rPr lang="en-US" sz="1200" b="0" i="0" kern="1200" dirty="0" smtClean="0">
                <a:solidFill>
                  <a:schemeClr val="tx1"/>
                </a:solidFill>
                <a:latin typeface="+mn-lt"/>
                <a:ea typeface="+mn-ea"/>
                <a:cs typeface="+mn-cs"/>
              </a:rPr>
              <a:t>The First Opium War was attacked in the </a:t>
            </a:r>
            <a:r>
              <a:rPr lang="en-US" sz="1200" b="0" i="0" u="none" strike="noStrike" kern="1200" dirty="0" smtClean="0">
                <a:solidFill>
                  <a:schemeClr val="tx1"/>
                </a:solidFill>
                <a:latin typeface="+mn-lt"/>
                <a:ea typeface="+mn-ea"/>
                <a:cs typeface="+mn-cs"/>
                <a:hlinkClick r:id="rId22" tooltip="House of Commons of the United Kingdom"/>
              </a:rPr>
              <a:t>House of Commons</a:t>
            </a:r>
            <a:r>
              <a:rPr lang="en-US" sz="1200" b="0" i="0" kern="1200" dirty="0" smtClean="0">
                <a:solidFill>
                  <a:schemeClr val="tx1"/>
                </a:solidFill>
                <a:latin typeface="+mn-lt"/>
                <a:ea typeface="+mn-ea"/>
                <a:cs typeface="+mn-cs"/>
              </a:rPr>
              <a:t> by a newly elected young member of Parliament, </a:t>
            </a:r>
            <a:r>
              <a:rPr lang="en-US" sz="1200" b="0" i="0" u="none" strike="noStrike" kern="1200" dirty="0" smtClean="0">
                <a:solidFill>
                  <a:schemeClr val="tx1"/>
                </a:solidFill>
                <a:latin typeface="+mn-lt"/>
                <a:ea typeface="+mn-ea"/>
                <a:cs typeface="+mn-cs"/>
                <a:hlinkClick r:id="rId23" tooltip="William Ewart Gladstone"/>
              </a:rPr>
              <a:t>William </a:t>
            </a:r>
            <a:r>
              <a:rPr lang="en-US" sz="1200" b="0" i="0" u="none" strike="noStrike" kern="1200" dirty="0" err="1" smtClean="0">
                <a:solidFill>
                  <a:schemeClr val="tx1"/>
                </a:solidFill>
                <a:latin typeface="+mn-lt"/>
                <a:ea typeface="+mn-ea"/>
                <a:cs typeface="+mn-cs"/>
                <a:hlinkClick r:id="rId23" tooltip="William Ewart Gladstone"/>
              </a:rPr>
              <a:t>Ewart</a:t>
            </a:r>
            <a:r>
              <a:rPr lang="en-US" sz="1200" b="0" i="0" u="none" strike="noStrike" kern="1200" dirty="0" smtClean="0">
                <a:solidFill>
                  <a:schemeClr val="tx1"/>
                </a:solidFill>
                <a:latin typeface="+mn-lt"/>
                <a:ea typeface="+mn-ea"/>
                <a:cs typeface="+mn-cs"/>
                <a:hlinkClick r:id="rId23" tooltip="William Ewart Gladstone"/>
              </a:rPr>
              <a:t> Gladstone</a:t>
            </a:r>
            <a:r>
              <a:rPr lang="en-US" sz="1200" b="0" i="0" kern="1200" dirty="0" smtClean="0">
                <a:solidFill>
                  <a:schemeClr val="tx1"/>
                </a:solidFill>
                <a:latin typeface="+mn-lt"/>
                <a:ea typeface="+mn-ea"/>
                <a:cs typeface="+mn-cs"/>
              </a:rPr>
              <a:t>, who wondered if there had ever been "a war more unjust in its origin, a war more calculated to cover this country with permanent disgrace, I do not know."</a:t>
            </a:r>
            <a:r>
              <a:rPr lang="en-US" sz="1200" b="0" i="0" u="none" strike="noStrike" kern="1200" baseline="30000" dirty="0" smtClean="0">
                <a:solidFill>
                  <a:schemeClr val="tx1"/>
                </a:solidFill>
                <a:latin typeface="+mn-lt"/>
                <a:ea typeface="+mn-ea"/>
                <a:cs typeface="+mn-cs"/>
                <a:hlinkClick r:id="rId9"/>
              </a:rPr>
              <a:t>[31]</a:t>
            </a:r>
            <a:endParaRPr lang="en-US" sz="1200" b="0" i="0" kern="1200" dirty="0" smtClean="0">
              <a:solidFill>
                <a:schemeClr val="tx1"/>
              </a:solidFill>
              <a:latin typeface="+mn-lt"/>
              <a:ea typeface="+mn-ea"/>
              <a:cs typeface="+mn-cs"/>
            </a:endParaRPr>
          </a:p>
          <a:p>
            <a:r>
              <a:rPr lang="en-US" sz="1200" b="0" i="0" kern="1200" dirty="0" smtClean="0">
                <a:solidFill>
                  <a:schemeClr val="tx1"/>
                </a:solidFill>
                <a:latin typeface="+mn-lt"/>
                <a:ea typeface="+mn-ea"/>
                <a:cs typeface="+mn-cs"/>
              </a:rPr>
              <a:t>The Foreign Secretary, </a:t>
            </a:r>
            <a:r>
              <a:rPr lang="en-US" sz="1200" b="0" i="0" u="none" strike="noStrike" kern="1200" dirty="0" smtClean="0">
                <a:solidFill>
                  <a:schemeClr val="tx1"/>
                </a:solidFill>
                <a:latin typeface="+mn-lt"/>
                <a:ea typeface="+mn-ea"/>
                <a:cs typeface="+mn-cs"/>
                <a:hlinkClick r:id="rId24" tooltip="Henry John Temple, 3rd Viscount Palmerston"/>
              </a:rPr>
              <a:t>Lord </a:t>
            </a:r>
            <a:r>
              <a:rPr lang="en-US" sz="1200" b="0" i="0" u="none" strike="noStrike" kern="1200" dirty="0" err="1" smtClean="0">
                <a:solidFill>
                  <a:schemeClr val="tx1"/>
                </a:solidFill>
                <a:latin typeface="+mn-lt"/>
                <a:ea typeface="+mn-ea"/>
                <a:cs typeface="+mn-cs"/>
                <a:hlinkClick r:id="rId24" tooltip="Henry John Temple, 3rd Viscount Palmerston"/>
              </a:rPr>
              <a:t>Palmerston</a:t>
            </a:r>
            <a:r>
              <a:rPr lang="en-US" sz="1200" b="0" i="0" kern="1200" dirty="0" smtClean="0">
                <a:solidFill>
                  <a:schemeClr val="tx1"/>
                </a:solidFill>
                <a:latin typeface="+mn-lt"/>
                <a:ea typeface="+mn-ea"/>
                <a:cs typeface="+mn-cs"/>
              </a:rPr>
              <a:t>, replied by saying that nobody could "say that he honestly believed the motive of the Chinese Government to have been the promotion of moral habits" and that the war was being fought to stem China's balance of payments deficit. </a:t>
            </a:r>
            <a:r>
              <a:rPr lang="en-US" sz="1200" b="0" i="0" u="none" strike="noStrike" kern="1200" dirty="0" smtClean="0">
                <a:solidFill>
                  <a:schemeClr val="tx1"/>
                </a:solidFill>
                <a:latin typeface="+mn-lt"/>
                <a:ea typeface="+mn-ea"/>
                <a:cs typeface="+mn-cs"/>
                <a:hlinkClick r:id="rId25" tooltip="John Quincy Adams"/>
              </a:rPr>
              <a:t>John Quincy Adams</a:t>
            </a:r>
            <a:r>
              <a:rPr lang="en-US" sz="1200" b="0" i="0" kern="1200" dirty="0" smtClean="0">
                <a:solidFill>
                  <a:schemeClr val="tx1"/>
                </a:solidFill>
                <a:latin typeface="+mn-lt"/>
                <a:ea typeface="+mn-ea"/>
                <a:cs typeface="+mn-cs"/>
              </a:rPr>
              <a:t> commented that opium was "a mere incident to the dispute... </a:t>
            </a:r>
            <a:r>
              <a:rPr lang="en-US" sz="1200" b="0" i="0" kern="1200" smtClean="0">
                <a:solidFill>
                  <a:schemeClr val="tx1"/>
                </a:solidFill>
                <a:latin typeface="+mn-lt"/>
                <a:ea typeface="+mn-ea"/>
                <a:cs typeface="+mn-cs"/>
              </a:rPr>
              <a:t>the cause of the war is the kowtow—the arrogant and insupportable pretensions of China that she will hold commercial intercourse with the rest of mankind not upon terms of equal reciprocity, but upon the insulting and degrading forms of the relations between lord and vassal."</a:t>
            </a:r>
            <a:r>
              <a:rPr lang="en-US" sz="1200" b="0" i="0" u="none" strike="noStrike" kern="1200" baseline="30000" smtClean="0">
                <a:solidFill>
                  <a:schemeClr val="tx1"/>
                </a:solidFill>
                <a:latin typeface="+mn-lt"/>
                <a:ea typeface="+mn-ea"/>
                <a:cs typeface="+mn-cs"/>
                <a:hlinkClick r:id="rId9"/>
              </a:rPr>
              <a:t>[32]</a:t>
            </a:r>
            <a:endParaRPr lang="en-US" sz="1200" b="0" i="0" kern="1200" smtClean="0">
              <a:solidFill>
                <a:schemeClr val="tx1"/>
              </a:solidFill>
              <a:latin typeface="+mn-lt"/>
              <a:ea typeface="+mn-ea"/>
              <a:cs typeface="+mn-cs"/>
            </a:endParaRPr>
          </a:p>
          <a:p>
            <a:endParaRPr lang="en-US"/>
          </a:p>
        </p:txBody>
      </p:sp>
      <p:sp>
        <p:nvSpPr>
          <p:cNvPr id="4" name="Slide Number Placeholder 3"/>
          <p:cNvSpPr>
            <a:spLocks noGrp="1"/>
          </p:cNvSpPr>
          <p:nvPr>
            <p:ph type="sldNum" sz="quarter" idx="10"/>
          </p:nvPr>
        </p:nvSpPr>
        <p:spPr/>
        <p:txBody>
          <a:bodyPr/>
          <a:lstStyle/>
          <a:p>
            <a:fld id="{534B7202-5FEA-41CD-974B-D49FA33653C4}" type="slidenum">
              <a:rPr lang="en-US" smtClean="0"/>
              <a:pPr/>
              <a:t>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a:buNone/>
            </a:pPr>
            <a:r>
              <a:rPr lang="en-US" dirty="0" smtClean="0"/>
              <a:t>CHINA</a:t>
            </a:r>
          </a:p>
          <a:p>
            <a:r>
              <a:rPr lang="en-US" b="1" dirty="0" smtClean="0"/>
              <a:t>Opium War (First, 1838-42) (Second, 1856-60)</a:t>
            </a:r>
          </a:p>
          <a:p>
            <a:pPr lvl="1"/>
            <a:r>
              <a:rPr lang="en-US" dirty="0" smtClean="0"/>
              <a:t>Chinese response to the continued European smuggling of Opium into  their country led to this war of self-defense.</a:t>
            </a:r>
          </a:p>
          <a:p>
            <a:endParaRPr lang="en-US" dirty="0" smtClean="0"/>
          </a:p>
          <a:p>
            <a:r>
              <a:rPr lang="en-US" b="1" dirty="0" smtClean="0"/>
              <a:t>Boxer Rebellion</a:t>
            </a:r>
          </a:p>
          <a:p>
            <a:pPr lvl="1"/>
            <a:r>
              <a:rPr lang="en-US" dirty="0" smtClean="0"/>
              <a:t>A rebellion that broke out in 1900 and surrounded and laid siege to European section of Beijing.</a:t>
            </a:r>
          </a:p>
          <a:p>
            <a:pPr lvl="1">
              <a:buNone/>
            </a:pPr>
            <a:endParaRPr lang="en-US" dirty="0" smtClean="0"/>
          </a:p>
          <a:p>
            <a:r>
              <a:rPr lang="en-US" b="1" dirty="0" smtClean="0"/>
              <a:t>Open Door Policy</a:t>
            </a:r>
          </a:p>
          <a:p>
            <a:pPr lvl="1"/>
            <a:r>
              <a:rPr lang="en-US" dirty="0" smtClean="0"/>
              <a:t>the policy of forcing China to grant equal trade opportunities to all countries that want it. It prevented China from being carved into colonies but still left her largely at the mercy of foreign powers.</a:t>
            </a:r>
          </a:p>
          <a:p>
            <a:pPr marL="342900" lvl="1" indent="-342900">
              <a:buNone/>
            </a:pPr>
            <a:endParaRPr lang="en-US" dirty="0" smtClean="0"/>
          </a:p>
          <a:p>
            <a:pPr marL="342900" lvl="1" indent="-342900">
              <a:buNone/>
            </a:pPr>
            <a:r>
              <a:rPr lang="en-US" sz="3200" dirty="0" smtClean="0"/>
              <a:t>JAPAN</a:t>
            </a:r>
          </a:p>
          <a:p>
            <a:r>
              <a:rPr lang="en-US" b="1" dirty="0" smtClean="0"/>
              <a:t>Meiji Restoration</a:t>
            </a:r>
          </a:p>
          <a:p>
            <a:pPr lvl="1"/>
            <a:r>
              <a:rPr lang="en-US" dirty="0" smtClean="0"/>
              <a:t>The period from 1868-1912 that marked the reign of the Emperor </a:t>
            </a:r>
            <a:r>
              <a:rPr lang="en-US" b="1" dirty="0" smtClean="0"/>
              <a:t>Meiji </a:t>
            </a:r>
            <a:r>
              <a:rPr lang="en-US" dirty="0" smtClean="0"/>
              <a:t>("enlightened rule") as his reign name. The restoration brought western ideas to keep westerners out.</a:t>
            </a:r>
          </a:p>
          <a:p>
            <a:pPr>
              <a:buNone/>
            </a:pPr>
            <a:endParaRPr lang="en-US" dirty="0" smtClean="0"/>
          </a:p>
          <a:p>
            <a:pPr>
              <a:buNone/>
            </a:pPr>
            <a:endParaRPr lang="en-US" dirty="0" smtClean="0"/>
          </a:p>
          <a:p>
            <a:pPr>
              <a:buNone/>
            </a:pPr>
            <a:r>
              <a:rPr lang="en-US" b="1" dirty="0" smtClean="0"/>
              <a:t>Sphere of Influence</a:t>
            </a:r>
          </a:p>
          <a:p>
            <a:pPr>
              <a:buNone/>
            </a:pPr>
            <a:r>
              <a:rPr lang="en-US" dirty="0" smtClean="0"/>
              <a:t>	a territorial area over which political or economic influence is wielded by one nation.</a:t>
            </a:r>
          </a:p>
          <a:p>
            <a:endParaRPr lang="en-US" dirty="0"/>
          </a:p>
        </p:txBody>
      </p:sp>
      <p:sp>
        <p:nvSpPr>
          <p:cNvPr id="4" name="Slide Number Placeholder 3"/>
          <p:cNvSpPr>
            <a:spLocks noGrp="1"/>
          </p:cNvSpPr>
          <p:nvPr>
            <p:ph type="sldNum" sz="quarter" idx="10"/>
          </p:nvPr>
        </p:nvSpPr>
        <p:spPr/>
        <p:txBody>
          <a:bodyPr/>
          <a:lstStyle/>
          <a:p>
            <a:fld id="{534B7202-5FEA-41CD-974B-D49FA33653C4}"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89067BC-638C-4E91-9021-F9A904D4444D}" type="datetimeFigureOut">
              <a:rPr lang="en-US" smtClean="0"/>
              <a:pPr/>
              <a:t>5/24/2013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895A1-6739-490F-BF74-5660C4AEA0E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9067BC-638C-4E91-9021-F9A904D4444D}" type="datetimeFigureOut">
              <a:rPr lang="en-US" smtClean="0"/>
              <a:pPr/>
              <a:t>5/24/2013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895A1-6739-490F-BF74-5660C4AEA0E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9067BC-638C-4E91-9021-F9A904D4444D}" type="datetimeFigureOut">
              <a:rPr lang="en-US" smtClean="0"/>
              <a:pPr/>
              <a:t>5/24/2013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895A1-6739-490F-BF74-5660C4AEA0E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9067BC-638C-4E91-9021-F9A904D4444D}" type="datetimeFigureOut">
              <a:rPr lang="en-US" smtClean="0"/>
              <a:pPr/>
              <a:t>5/24/2013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895A1-6739-490F-BF74-5660C4AEA0E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9067BC-638C-4E91-9021-F9A904D4444D}" type="datetimeFigureOut">
              <a:rPr lang="en-US" smtClean="0"/>
              <a:pPr/>
              <a:t>5/24/2013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D895A1-6739-490F-BF74-5660C4AEA0E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9067BC-638C-4E91-9021-F9A904D4444D}" type="datetimeFigureOut">
              <a:rPr lang="en-US" smtClean="0"/>
              <a:pPr/>
              <a:t>5/24/2013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895A1-6739-490F-BF74-5660C4AEA0E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9067BC-638C-4E91-9021-F9A904D4444D}" type="datetimeFigureOut">
              <a:rPr lang="en-US" smtClean="0"/>
              <a:pPr/>
              <a:t>5/24/2013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D895A1-6739-490F-BF74-5660C4AEA0E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89067BC-638C-4E91-9021-F9A904D4444D}" type="datetimeFigureOut">
              <a:rPr lang="en-US" smtClean="0"/>
              <a:pPr/>
              <a:t>5/24/2013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D895A1-6739-490F-BF74-5660C4AEA0E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9067BC-638C-4E91-9021-F9A904D4444D}" type="datetimeFigureOut">
              <a:rPr lang="en-US" smtClean="0"/>
              <a:pPr/>
              <a:t>5/24/2013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D895A1-6739-490F-BF74-5660C4AEA0E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9067BC-638C-4E91-9021-F9A904D4444D}" type="datetimeFigureOut">
              <a:rPr lang="en-US" smtClean="0"/>
              <a:pPr/>
              <a:t>5/24/2013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895A1-6739-490F-BF74-5660C4AEA0E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9067BC-638C-4E91-9021-F9A904D4444D}" type="datetimeFigureOut">
              <a:rPr lang="en-US" smtClean="0"/>
              <a:pPr/>
              <a:t>5/24/2013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D895A1-6739-490F-BF74-5660C4AEA0E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9067BC-638C-4E91-9021-F9A904D4444D}" type="datetimeFigureOut">
              <a:rPr lang="en-US" smtClean="0"/>
              <a:pPr/>
              <a:t>5/24/2013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895A1-6739-490F-BF74-5660C4AEA0E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m/url?sa=i&amp;rct=j&amp;q=&amp;esrc=s&amp;frm=1&amp;source=images&amp;cd=&amp;cad=rja&amp;docid=Aq1DdIa78BE2cM&amp;tbnid=AbRdJenIpuoSsM:&amp;ved=0CAUQjRw&amp;url=http://dconfairch22.blogspot.com/2012/03/imperialism.html&amp;ei=69mbUYznDMzFiwKJ_oCACA&amp;bvm=bv.46751780,d.cGE&amp;psig=AFQjCNE8GkGpx30OeKxbnwC8E1v16jRTFA&amp;ust=1369254731647037"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upload.wikimedia.org/wikipedia/commons/2/2c/The_Ci-Xi_Imperial_Dowager_Empress_(5).JPG"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url?sa=i&amp;rct=j&amp;q=&amp;esrc=s&amp;frm=1&amp;source=images&amp;cd=&amp;cad=rja&amp;docid=FXh6egkYgfnm4M&amp;tbnid=4UaadjsIp2DmWM:&amp;ved=0CAUQjRw&amp;url=http://gingrich.on-the-issues.org/China.php&amp;ei=Nt2bUazIMKi1igKhkIGwCw&amp;bvm=bv.46751780,d.cGE&amp;psig=AFQjCNGd5ucwS-3B1nN03OLw7RsURlWh_A&amp;ust=1369255552304456"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www.environmentalgraffiti.com/history/news-incredible-images-19"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upload.wikimedia.org/wikipedia/commons/8/89/Destroying_Chinese_war_junks,_by_E._Duncan_(1843).jp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ps.pearsoncustom.com/wps/media/objects/2426/2484749/chap_assets/images/image24_2.jpg">
            <a:hlinkClick r:id="rId2"/>
          </p:cNvPr>
          <p:cNvPicPr>
            <a:picLocks noChangeAspect="1" noChangeArrowheads="1"/>
          </p:cNvPicPr>
          <p:nvPr/>
        </p:nvPicPr>
        <p:blipFill>
          <a:blip r:embed="rId3" cstate="print"/>
          <a:srcRect/>
          <a:stretch>
            <a:fillRect/>
          </a:stretch>
        </p:blipFill>
        <p:spPr bwMode="auto">
          <a:xfrm>
            <a:off x="-1" y="0"/>
            <a:ext cx="10687789" cy="6858000"/>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p:spPr>
      </p:pic>
      <p:sp>
        <p:nvSpPr>
          <p:cNvPr id="2" name="Title 1"/>
          <p:cNvSpPr>
            <a:spLocks noGrp="1"/>
          </p:cNvSpPr>
          <p:nvPr>
            <p:ph type="ctrTitle"/>
          </p:nvPr>
        </p:nvSpPr>
        <p:spPr>
          <a:xfrm>
            <a:off x="1676400" y="2514600"/>
            <a:ext cx="7010400" cy="1085850"/>
          </a:xfrm>
        </p:spPr>
        <p:style>
          <a:lnRef idx="0">
            <a:scrgbClr r="0" g="0" b="0"/>
          </a:lnRef>
          <a:fillRef idx="1001">
            <a:schemeClr val="lt1"/>
          </a:fillRef>
          <a:effectRef idx="0">
            <a:scrgbClr r="0" g="0" b="0"/>
          </a:effectRef>
          <a:fontRef idx="major"/>
        </p:style>
        <p:txBody>
          <a:bodyPr>
            <a:normAutofit fontScale="90000"/>
          </a:bodyPr>
          <a:lstStyle/>
          <a:p>
            <a:r>
              <a:rPr lang="en-US" dirty="0" smtClean="0"/>
              <a:t>China and Japan Respond to European Imperialism</a:t>
            </a:r>
            <a:endParaRPr lang="en-US" dirty="0"/>
          </a:p>
        </p:txBody>
      </p:sp>
      <p:sp>
        <p:nvSpPr>
          <p:cNvPr id="3" name="Subtitle 2"/>
          <p:cNvSpPr>
            <a:spLocks noGrp="1"/>
          </p:cNvSpPr>
          <p:nvPr>
            <p:ph type="subTitle" idx="1"/>
          </p:nvPr>
        </p:nvSpPr>
        <p:spPr>
          <a:xfrm>
            <a:off x="3276600" y="3810000"/>
            <a:ext cx="3810000" cy="838200"/>
          </a:xfrm>
          <a:solidFill>
            <a:schemeClr val="bg1"/>
          </a:solidFill>
        </p:spPr>
        <p:txBody>
          <a:bodyPr>
            <a:normAutofit fontScale="85000" lnSpcReduction="20000"/>
          </a:bodyPr>
          <a:lstStyle/>
          <a:p>
            <a:r>
              <a:rPr lang="en-US" dirty="0" smtClean="0"/>
              <a:t>Comparing Responses </a:t>
            </a:r>
          </a:p>
          <a:p>
            <a:r>
              <a:rPr lang="en-US" dirty="0" smtClean="0"/>
              <a:t>in the 19</a:t>
            </a:r>
            <a:r>
              <a:rPr lang="en-US" baseline="30000" dirty="0" smtClean="0"/>
              <a:t>th</a:t>
            </a:r>
            <a:r>
              <a:rPr lang="en-US" dirty="0" smtClean="0"/>
              <a:t> Century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Effects of Opium War </a:t>
            </a:r>
            <a:br>
              <a:rPr lang="en-US" dirty="0" smtClean="0"/>
            </a:br>
            <a:r>
              <a:rPr lang="en-US" dirty="0" smtClean="0"/>
              <a:t>&amp; Treaty of Nanjing</a:t>
            </a:r>
            <a:endParaRPr lang="en-US" dirty="0"/>
          </a:p>
        </p:txBody>
      </p:sp>
      <p:sp>
        <p:nvSpPr>
          <p:cNvPr id="3" name="Content Placeholder 2"/>
          <p:cNvSpPr>
            <a:spLocks noGrp="1"/>
          </p:cNvSpPr>
          <p:nvPr>
            <p:ph idx="1"/>
          </p:nvPr>
        </p:nvSpPr>
        <p:spPr>
          <a:xfrm>
            <a:off x="228600" y="1447800"/>
            <a:ext cx="8915400" cy="5562600"/>
          </a:xfrm>
        </p:spPr>
        <p:txBody>
          <a:bodyPr>
            <a:normAutofit fontScale="70000" lnSpcReduction="20000"/>
          </a:bodyPr>
          <a:lstStyle/>
          <a:p>
            <a:pPr>
              <a:buNone/>
            </a:pPr>
            <a:r>
              <a:rPr lang="en-US" b="1" dirty="0" smtClean="0"/>
              <a:t>Internal </a:t>
            </a:r>
            <a:r>
              <a:rPr lang="en-US" b="1" dirty="0" smtClean="0"/>
              <a:t>Unrest</a:t>
            </a:r>
          </a:p>
          <a:p>
            <a:pPr lvl="1"/>
            <a:r>
              <a:rPr lang="en-US" dirty="0" err="1" smtClean="0"/>
              <a:t>Taiping</a:t>
            </a:r>
            <a:r>
              <a:rPr lang="en-US" dirty="0" smtClean="0"/>
              <a:t> </a:t>
            </a:r>
            <a:r>
              <a:rPr lang="en-US" dirty="0"/>
              <a:t>Rebellion (</a:t>
            </a:r>
            <a:r>
              <a:rPr lang="en-US" dirty="0" smtClean="0"/>
              <a:t>1850s-1870s)</a:t>
            </a:r>
          </a:p>
          <a:p>
            <a:pPr lvl="1"/>
            <a:r>
              <a:rPr lang="en-US" dirty="0" smtClean="0"/>
              <a:t>Leader</a:t>
            </a:r>
            <a:r>
              <a:rPr lang="en-US" dirty="0"/>
              <a:t>:  Hong </a:t>
            </a:r>
            <a:r>
              <a:rPr lang="en-US" dirty="0" err="1"/>
              <a:t>Xiu-quan</a:t>
            </a:r>
            <a:endParaRPr lang="en-US" dirty="0"/>
          </a:p>
          <a:p>
            <a:pPr lvl="2"/>
            <a:r>
              <a:rPr lang="en-US" dirty="0"/>
              <a:t>Claimed to see visions of Jesus’ brother; Prophesized a heavenly kingdom in </a:t>
            </a:r>
            <a:r>
              <a:rPr lang="en-US" dirty="0" smtClean="0"/>
              <a:t>China </a:t>
            </a:r>
          </a:p>
          <a:p>
            <a:pPr lvl="1"/>
            <a:r>
              <a:rPr lang="en-US" dirty="0"/>
              <a:t>Revolt plays on discontent with corruption, inability to resist </a:t>
            </a:r>
            <a:r>
              <a:rPr lang="en-US" dirty="0" smtClean="0"/>
              <a:t>foreigners.</a:t>
            </a:r>
          </a:p>
          <a:p>
            <a:pPr lvl="2"/>
            <a:r>
              <a:rPr lang="en-US" dirty="0" smtClean="0"/>
              <a:t>Though </a:t>
            </a:r>
            <a:r>
              <a:rPr lang="en-US" dirty="0"/>
              <a:t>eventually put down, this rebellion showed how ineffective the Qing army was</a:t>
            </a:r>
          </a:p>
          <a:p>
            <a:endParaRPr lang="en-US" dirty="0" smtClean="0"/>
          </a:p>
          <a:p>
            <a:pPr>
              <a:buNone/>
            </a:pPr>
            <a:r>
              <a:rPr lang="en-US" b="1" dirty="0" smtClean="0"/>
              <a:t>Continued External Pressure</a:t>
            </a:r>
          </a:p>
          <a:p>
            <a:pPr lvl="1"/>
            <a:r>
              <a:rPr lang="en-US" dirty="0" smtClean="0"/>
              <a:t>Second Opium Wars (1850s) opens more ports to British and French </a:t>
            </a:r>
          </a:p>
          <a:p>
            <a:pPr lvl="1"/>
            <a:r>
              <a:rPr lang="en-US" dirty="0" smtClean="0"/>
              <a:t>Unequal Treaties</a:t>
            </a:r>
          </a:p>
          <a:p>
            <a:pPr lvl="1"/>
            <a:r>
              <a:rPr lang="en-US" dirty="0" smtClean="0"/>
              <a:t>“Century of Humiliation”</a:t>
            </a:r>
          </a:p>
          <a:p>
            <a:endParaRPr lang="en-US" dirty="0"/>
          </a:p>
          <a:p>
            <a:pPr>
              <a:buNone/>
            </a:pPr>
            <a:r>
              <a:rPr lang="en-US" b="1" dirty="0"/>
              <a:t>Spheres of Influence/Foreign Footholds</a:t>
            </a:r>
            <a:endParaRPr lang="en-US" dirty="0"/>
          </a:p>
          <a:p>
            <a:pPr lvl="1"/>
            <a:r>
              <a:rPr lang="en-US" dirty="0"/>
              <a:t>1884 French defeat China to take control of Vietnam</a:t>
            </a:r>
          </a:p>
          <a:p>
            <a:pPr lvl="1"/>
            <a:r>
              <a:rPr lang="en-US" dirty="0"/>
              <a:t>1894-5 China loses Korean in the Sino-Japanese War</a:t>
            </a:r>
          </a:p>
          <a:p>
            <a:pPr lvl="1"/>
            <a:r>
              <a:rPr lang="en-US" dirty="0"/>
              <a:t>Russia encroaches on </a:t>
            </a:r>
            <a:r>
              <a:rPr lang="en-US" dirty="0" smtClean="0"/>
              <a:t>Manchuria</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should China respond?</a:t>
            </a:r>
            <a:endParaRPr lang="en-US" dirty="0"/>
          </a:p>
        </p:txBody>
      </p:sp>
      <p:sp>
        <p:nvSpPr>
          <p:cNvPr id="3" name="Content Placeholder 2"/>
          <p:cNvSpPr>
            <a:spLocks noGrp="1"/>
          </p:cNvSpPr>
          <p:nvPr>
            <p:ph idx="1"/>
          </p:nvPr>
        </p:nvSpPr>
        <p:spPr/>
        <p:txBody>
          <a:bodyPr>
            <a:normAutofit fontScale="77500" lnSpcReduction="20000"/>
          </a:bodyPr>
          <a:lstStyle/>
          <a:p>
            <a:pPr lvl="0"/>
            <a:r>
              <a:rPr lang="en-US" b="1" dirty="0" smtClean="0"/>
              <a:t>Reform </a:t>
            </a:r>
            <a:r>
              <a:rPr lang="en-US" dirty="0" smtClean="0"/>
              <a:t> (1870s-80s</a:t>
            </a:r>
            <a:r>
              <a:rPr lang="en-US" dirty="0"/>
              <a:t>) </a:t>
            </a:r>
            <a:endParaRPr lang="en-US" dirty="0" smtClean="0"/>
          </a:p>
          <a:p>
            <a:pPr lvl="1"/>
            <a:r>
              <a:rPr lang="en-US" dirty="0" smtClean="0"/>
              <a:t>Modernize </a:t>
            </a:r>
            <a:r>
              <a:rPr lang="en-US" dirty="0"/>
              <a:t>the army and weapons; translate Western books</a:t>
            </a:r>
          </a:p>
          <a:p>
            <a:pPr lvl="1"/>
            <a:r>
              <a:rPr lang="en-US" dirty="0"/>
              <a:t>(Again in 1895) Modernize educational system</a:t>
            </a:r>
          </a:p>
          <a:p>
            <a:endParaRPr lang="en-US" dirty="0"/>
          </a:p>
          <a:p>
            <a:pPr lvl="0"/>
            <a:r>
              <a:rPr lang="en-US" b="1" dirty="0"/>
              <a:t>Self-Strengthening</a:t>
            </a:r>
            <a:endParaRPr lang="en-US" dirty="0"/>
          </a:p>
          <a:p>
            <a:pPr lvl="1"/>
            <a:r>
              <a:rPr lang="en-US" dirty="0"/>
              <a:t>Boxer </a:t>
            </a:r>
            <a:r>
              <a:rPr lang="en-US" dirty="0" smtClean="0"/>
              <a:t>Rebellion (1900)</a:t>
            </a:r>
            <a:endParaRPr lang="en-US" dirty="0"/>
          </a:p>
          <a:p>
            <a:endParaRPr lang="en-US" dirty="0"/>
          </a:p>
          <a:p>
            <a:pPr lvl="0"/>
            <a:r>
              <a:rPr lang="en-US" b="1" dirty="0" smtClean="0"/>
              <a:t>Revolution</a:t>
            </a:r>
            <a:endParaRPr lang="en-US" dirty="0" smtClean="0"/>
          </a:p>
          <a:p>
            <a:pPr lvl="1"/>
            <a:r>
              <a:rPr lang="en-US" dirty="0" smtClean="0"/>
              <a:t>New </a:t>
            </a:r>
            <a:r>
              <a:rPr lang="en-US" dirty="0"/>
              <a:t>China Movement </a:t>
            </a:r>
            <a:endParaRPr lang="en-US" dirty="0" smtClean="0"/>
          </a:p>
          <a:p>
            <a:pPr lvl="1"/>
            <a:r>
              <a:rPr lang="en-US" dirty="0" smtClean="0"/>
              <a:t>Sun </a:t>
            </a:r>
            <a:r>
              <a:rPr lang="en-US" dirty="0" err="1"/>
              <a:t>Yat</a:t>
            </a:r>
            <a:r>
              <a:rPr lang="en-US" dirty="0"/>
              <a:t> </a:t>
            </a:r>
            <a:r>
              <a:rPr lang="en-US" dirty="0" err="1"/>
              <a:t>Sen</a:t>
            </a:r>
            <a:r>
              <a:rPr lang="en-US" dirty="0"/>
              <a:t> (</a:t>
            </a:r>
            <a:r>
              <a:rPr lang="en-US" dirty="0" err="1"/>
              <a:t>Kuomindang</a:t>
            </a:r>
            <a:r>
              <a:rPr lang="en-US" dirty="0"/>
              <a:t>—Nationalist Party) </a:t>
            </a:r>
            <a:endParaRPr lang="en-US" dirty="0" smtClean="0"/>
          </a:p>
          <a:p>
            <a:pPr lvl="1"/>
            <a:r>
              <a:rPr lang="en-US" i="1" dirty="0" smtClean="0"/>
              <a:t>May </a:t>
            </a:r>
            <a:r>
              <a:rPr lang="en-US" i="1" dirty="0"/>
              <a:t>Fourth Movement</a:t>
            </a:r>
            <a:endParaRPr lang="en-US" dirty="0"/>
          </a:p>
          <a:p>
            <a:endParaRPr lang="en-US" dirty="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dirty="0"/>
          </a:p>
        </p:txBody>
      </p:sp>
      <p:pic>
        <p:nvPicPr>
          <p:cNvPr id="2050" name="Picture 2" descr="http://cache2.allpostersimages.com/p/LRG/40/4010/BMIWF00Z/posters/yoshitoshi-taiso-american-navy-commodore-matthew-perry-arrives-in-japan-august-7-1853-woodblock-print.jpg"/>
          <p:cNvPicPr>
            <a:picLocks noChangeAspect="1" noChangeArrowheads="1"/>
          </p:cNvPicPr>
          <p:nvPr/>
        </p:nvPicPr>
        <p:blipFill>
          <a:blip r:embed="rId3" cstate="print"/>
          <a:srcRect/>
          <a:stretch>
            <a:fillRect/>
          </a:stretch>
        </p:blipFill>
        <p:spPr bwMode="auto">
          <a:xfrm>
            <a:off x="-152400" y="1219200"/>
            <a:ext cx="7518400" cy="5638800"/>
          </a:xfrm>
          <a:prstGeom prst="rect">
            <a:avLst/>
          </a:prstGeom>
          <a:noFill/>
        </p:spPr>
      </p:pic>
      <p:sp>
        <p:nvSpPr>
          <p:cNvPr id="2" name="Title 1"/>
          <p:cNvSpPr>
            <a:spLocks noGrp="1"/>
          </p:cNvSpPr>
          <p:nvPr>
            <p:ph type="title"/>
          </p:nvPr>
        </p:nvSpPr>
        <p:spPr/>
        <p:txBody>
          <a:bodyPr>
            <a:normAutofit fontScale="90000"/>
          </a:bodyPr>
          <a:lstStyle/>
          <a:p>
            <a:r>
              <a:rPr lang="en-US" sz="3900" dirty="0" smtClean="0"/>
              <a:t>1853:  Matthew Perry demands Japan “open” its country to foreigners and trade</a:t>
            </a:r>
            <a:r>
              <a:rPr lang="en-US" dirty="0" smtClean="0"/>
              <a:t> </a:t>
            </a:r>
            <a:endParaRPr lang="en-US" dirty="0"/>
          </a:p>
        </p:txBody>
      </p:sp>
      <p:sp>
        <p:nvSpPr>
          <p:cNvPr id="5" name="TextBox 4"/>
          <p:cNvSpPr txBox="1"/>
          <p:nvPr/>
        </p:nvSpPr>
        <p:spPr>
          <a:xfrm>
            <a:off x="381000" y="6248400"/>
            <a:ext cx="7848600" cy="369332"/>
          </a:xfrm>
          <a:prstGeom prst="rect">
            <a:avLst/>
          </a:prstGeom>
          <a:noFill/>
        </p:spPr>
        <p:txBody>
          <a:bodyPr wrap="square" rtlCol="0">
            <a:spAutoFit/>
          </a:bodyPr>
          <a:lstStyle/>
          <a:p>
            <a:pPr algn="ctr"/>
            <a:r>
              <a:rPr lang="en-US" dirty="0" smtClean="0"/>
              <a:t>How should Japan have responded?  How did they respond?</a:t>
            </a:r>
            <a:endParaRPr lang="en-US" dirty="0"/>
          </a:p>
        </p:txBody>
      </p:sp>
      <p:pic>
        <p:nvPicPr>
          <p:cNvPr id="2052" name="Picture 4" descr="http://media-3.web.britannica.com/eb-media/31/25731-004-C63FA0E0.jpg"/>
          <p:cNvPicPr>
            <a:picLocks noChangeAspect="1" noChangeArrowheads="1"/>
          </p:cNvPicPr>
          <p:nvPr/>
        </p:nvPicPr>
        <p:blipFill>
          <a:blip r:embed="rId4" cstate="print"/>
          <a:srcRect/>
          <a:stretch>
            <a:fillRect/>
          </a:stretch>
        </p:blipFill>
        <p:spPr bwMode="auto">
          <a:xfrm>
            <a:off x="7105650" y="2438400"/>
            <a:ext cx="2038350" cy="28575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Dramatic Moment:  The Opium </a:t>
            </a:r>
            <a:r>
              <a:rPr lang="en-US" dirty="0"/>
              <a:t>Wars </a:t>
            </a:r>
            <a:r>
              <a:rPr lang="en-US" dirty="0" smtClean="0"/>
              <a:t>results in the Treaty </a:t>
            </a:r>
            <a:r>
              <a:rPr lang="en-US" dirty="0"/>
              <a:t>of </a:t>
            </a:r>
            <a:r>
              <a:rPr lang="en-US" dirty="0" smtClean="0"/>
              <a:t>Nanjing</a:t>
            </a:r>
            <a:endParaRPr lang="en-US" dirty="0"/>
          </a:p>
        </p:txBody>
      </p:sp>
      <p:sp>
        <p:nvSpPr>
          <p:cNvPr id="3" name="Content Placeholder 2"/>
          <p:cNvSpPr>
            <a:spLocks noGrp="1"/>
          </p:cNvSpPr>
          <p:nvPr>
            <p:ph idx="1"/>
          </p:nvPr>
        </p:nvSpPr>
        <p:spPr/>
        <p:style>
          <a:lnRef idx="2">
            <a:schemeClr val="dk1">
              <a:shade val="50000"/>
            </a:schemeClr>
          </a:lnRef>
          <a:fillRef idx="1003">
            <a:schemeClr val="dk1"/>
          </a:fillRef>
          <a:effectRef idx="0">
            <a:schemeClr val="dk1"/>
          </a:effectRef>
          <a:fontRef idx="minor">
            <a:schemeClr val="lt1"/>
          </a:fontRef>
        </p:style>
        <p:txBody>
          <a:bodyPr>
            <a:normAutofit lnSpcReduction="10000"/>
          </a:bodyPr>
          <a:lstStyle/>
          <a:p>
            <a:r>
              <a:rPr lang="en-US" dirty="0" smtClean="0"/>
              <a:t>After three years of naval warfare(1839-1842), the Treaty of Nanjing is signed in 1842 between Great Britain and the Qing rulers of China </a:t>
            </a:r>
          </a:p>
          <a:p>
            <a:pPr lvl="1"/>
            <a:r>
              <a:rPr lang="en-US" dirty="0" smtClean="0"/>
              <a:t>It was the first so-called “unequal treaty”</a:t>
            </a:r>
          </a:p>
          <a:p>
            <a:pPr lvl="2"/>
            <a:r>
              <a:rPr lang="en-US" dirty="0" smtClean="0"/>
              <a:t>It opened </a:t>
            </a:r>
            <a:r>
              <a:rPr lang="en-US" dirty="0"/>
              <a:t>coastal trading ports to officials, merchants, and missionaries </a:t>
            </a:r>
            <a:endParaRPr lang="en-US" dirty="0" smtClean="0"/>
          </a:p>
          <a:p>
            <a:pPr lvl="2"/>
            <a:r>
              <a:rPr lang="en-US" dirty="0" smtClean="0"/>
              <a:t>It also granted “extraterritoriality</a:t>
            </a:r>
            <a:r>
              <a:rPr lang="en-US" dirty="0"/>
              <a:t>”—British residents were not subject to Chinese </a:t>
            </a:r>
            <a:r>
              <a:rPr lang="en-US" dirty="0" smtClean="0"/>
              <a:t>laws.</a:t>
            </a:r>
          </a:p>
          <a:p>
            <a:pPr lvl="2"/>
            <a:r>
              <a:rPr lang="en-US" dirty="0" smtClean="0"/>
              <a:t>Treaties </a:t>
            </a:r>
            <a:r>
              <a:rPr lang="en-US" dirty="0"/>
              <a:t>with France, Russia, Germany, and the United </a:t>
            </a:r>
            <a:r>
              <a:rPr lang="en-US" dirty="0" smtClean="0"/>
              <a:t>States followed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0"/>
            <a:ext cx="7772400" cy="1470025"/>
          </a:xfrm>
        </p:spPr>
        <p:txBody>
          <a:bodyPr>
            <a:normAutofit fontScale="90000"/>
          </a:bodyPr>
          <a:lstStyle/>
          <a:p>
            <a:r>
              <a:rPr lang="en-US" dirty="0" smtClean="0"/>
              <a:t>Why did the Opium War happen?</a:t>
            </a:r>
            <a:br>
              <a:rPr lang="en-US" dirty="0" smtClean="0"/>
            </a:br>
            <a:r>
              <a:rPr lang="en-US" dirty="0" smtClean="0"/>
              <a:t> Why did the Chinese lose?</a:t>
            </a:r>
            <a:endParaRPr lang="en-US" dirty="0"/>
          </a:p>
        </p:txBody>
      </p:sp>
      <p:graphicFrame>
        <p:nvGraphicFramePr>
          <p:cNvPr id="5" name="Diagram 4"/>
          <p:cNvGraphicFramePr/>
          <p:nvPr/>
        </p:nvGraphicFramePr>
        <p:xfrm>
          <a:off x="1371600" y="2590800"/>
          <a:ext cx="6705600" cy="3733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The Political Context</a:t>
            </a:r>
            <a:endParaRPr lang="en-US" dirty="0"/>
          </a:p>
        </p:txBody>
      </p:sp>
      <p:sp>
        <p:nvSpPr>
          <p:cNvPr id="3" name="Content Placeholder 2"/>
          <p:cNvSpPr>
            <a:spLocks noGrp="1"/>
          </p:cNvSpPr>
          <p:nvPr>
            <p:ph sz="half" idx="1"/>
          </p:nvPr>
        </p:nvSpPr>
        <p:spPr/>
        <p:txBody>
          <a:bodyPr>
            <a:normAutofit lnSpcReduction="10000"/>
          </a:bodyPr>
          <a:lstStyle/>
          <a:p>
            <a:pPr lvl="0"/>
            <a:r>
              <a:rPr lang="en-US" dirty="0"/>
              <a:t>Decline of the Qing Dynasty </a:t>
            </a:r>
            <a:endParaRPr lang="en-US" dirty="0" smtClean="0"/>
          </a:p>
          <a:p>
            <a:pPr lvl="1"/>
            <a:r>
              <a:rPr lang="en-US" dirty="0" smtClean="0"/>
              <a:t>Manchu </a:t>
            </a:r>
            <a:r>
              <a:rPr lang="en-US" dirty="0"/>
              <a:t>Dynasty—1644-1911</a:t>
            </a:r>
            <a:r>
              <a:rPr lang="en-US" dirty="0" smtClean="0"/>
              <a:t>)</a:t>
            </a:r>
            <a:endParaRPr lang="en-US" dirty="0"/>
          </a:p>
          <a:p>
            <a:pPr lvl="1"/>
            <a:r>
              <a:rPr lang="en-US" dirty="0"/>
              <a:t>Empress Dowager </a:t>
            </a:r>
            <a:r>
              <a:rPr lang="en-US" dirty="0" err="1"/>
              <a:t>Cixi</a:t>
            </a:r>
            <a:r>
              <a:rPr lang="en-US" dirty="0"/>
              <a:t> clings to </a:t>
            </a:r>
            <a:r>
              <a:rPr lang="en-US" dirty="0" smtClean="0"/>
              <a:t>power (retaining her position is her main concern)</a:t>
            </a:r>
          </a:p>
          <a:p>
            <a:pPr lvl="1"/>
            <a:endParaRPr lang="en-US" dirty="0" smtClean="0"/>
          </a:p>
          <a:p>
            <a:pPr lvl="1"/>
            <a:endParaRPr lang="en-US" dirty="0" smtClean="0"/>
          </a:p>
          <a:p>
            <a:pPr lvl="1"/>
            <a:endParaRPr lang="en-US" dirty="0" smtClean="0"/>
          </a:p>
          <a:p>
            <a:pPr lvl="1">
              <a:buNone/>
            </a:pPr>
            <a:r>
              <a:rPr lang="en-US" sz="900" dirty="0" smtClean="0"/>
              <a:t>Photo Source:  http://puyi.netor.com/gallery</a:t>
            </a:r>
            <a:endParaRPr lang="en-US" sz="900" dirty="0"/>
          </a:p>
          <a:p>
            <a:pPr>
              <a:buNone/>
            </a:pPr>
            <a:endParaRPr lang="en-US" dirty="0"/>
          </a:p>
        </p:txBody>
      </p:sp>
      <p:sp>
        <p:nvSpPr>
          <p:cNvPr id="4" name="Content Placeholder 3"/>
          <p:cNvSpPr>
            <a:spLocks noGrp="1"/>
          </p:cNvSpPr>
          <p:nvPr>
            <p:ph sz="half" idx="2"/>
          </p:nvPr>
        </p:nvSpPr>
        <p:spPr/>
        <p:txBody>
          <a:bodyPr>
            <a:normAutofit lnSpcReduction="10000"/>
          </a:bodyPr>
          <a:lstStyle/>
          <a:p>
            <a:endParaRPr lang="en-US"/>
          </a:p>
        </p:txBody>
      </p:sp>
      <p:pic>
        <p:nvPicPr>
          <p:cNvPr id="8194" name="Picture 2" descr="File:The Ci-Xi Imperial Dowager Empress (5).JPG">
            <a:hlinkClick r:id="rId2"/>
          </p:cNvPr>
          <p:cNvPicPr>
            <a:picLocks noChangeAspect="1" noChangeArrowheads="1"/>
          </p:cNvPicPr>
          <p:nvPr/>
        </p:nvPicPr>
        <p:blipFill>
          <a:blip r:embed="rId3" cstate="print"/>
          <a:srcRect/>
          <a:stretch>
            <a:fillRect/>
          </a:stretch>
        </p:blipFill>
        <p:spPr bwMode="auto">
          <a:xfrm>
            <a:off x="4724400" y="1529702"/>
            <a:ext cx="3819525" cy="5187973"/>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n-US" dirty="0" smtClean="0"/>
              <a:t>Economic Context: Opium</a:t>
            </a:r>
            <a:endParaRPr lang="en-US" dirty="0"/>
          </a:p>
        </p:txBody>
      </p:sp>
      <p:sp>
        <p:nvSpPr>
          <p:cNvPr id="3" name="Content Placeholder 2"/>
          <p:cNvSpPr>
            <a:spLocks noGrp="1"/>
          </p:cNvSpPr>
          <p:nvPr>
            <p:ph idx="1"/>
          </p:nvPr>
        </p:nvSpPr>
        <p:spPr>
          <a:xfrm>
            <a:off x="457200" y="1295400"/>
            <a:ext cx="8229600" cy="4525963"/>
          </a:xfrm>
        </p:spPr>
        <p:txBody>
          <a:bodyPr>
            <a:normAutofit/>
          </a:bodyPr>
          <a:lstStyle/>
          <a:p>
            <a:pPr lvl="0"/>
            <a:r>
              <a:rPr lang="en-US" dirty="0"/>
              <a:t>British East India Company develops opium trade from India to south China (</a:t>
            </a:r>
            <a:r>
              <a:rPr lang="en-US" dirty="0" smtClean="0"/>
              <a:t>1700s)</a:t>
            </a:r>
          </a:p>
          <a:p>
            <a:pPr lvl="1"/>
            <a:r>
              <a:rPr lang="en-US" sz="2300" dirty="0" smtClean="0"/>
              <a:t>The BEIC had a royal charter and (eventually) a monopoly on opium which was plentiful in the Bengal region of India (after the British victory in 1757 at the Battle of </a:t>
            </a:r>
            <a:r>
              <a:rPr lang="en-US" sz="2300" dirty="0" err="1" smtClean="0"/>
              <a:t>Plassey</a:t>
            </a:r>
            <a:r>
              <a:rPr lang="en-US" sz="2300" dirty="0" smtClean="0"/>
              <a:t>)</a:t>
            </a:r>
          </a:p>
          <a:p>
            <a:pPr lvl="1"/>
            <a:r>
              <a:rPr lang="en-US" sz="2300" dirty="0" smtClean="0"/>
              <a:t>A commodity to balance the trade of tea, silk and porcelain (instead of paying in silver/gold)</a:t>
            </a:r>
          </a:p>
          <a:p>
            <a:pPr lvl="1"/>
            <a:r>
              <a:rPr lang="en-US" sz="2300" dirty="0" smtClean="0"/>
              <a:t>Trade is restricted to (only) the port of Guangzhou </a:t>
            </a:r>
          </a:p>
          <a:p>
            <a:pPr lvl="1"/>
            <a:r>
              <a:rPr lang="en-US" sz="2300" dirty="0" smtClean="0"/>
              <a:t>British ideology of free-market capitalism; pressures for more access to ports</a:t>
            </a:r>
          </a:p>
          <a:p>
            <a:pPr lvl="1"/>
            <a:endParaRPr lang="en-US" sz="2400" dirty="0" smtClean="0"/>
          </a:p>
          <a:p>
            <a:pPr lvl="1"/>
            <a:endParaRPr lang="en-US" dirty="0"/>
          </a:p>
          <a:p>
            <a:endParaRPr lang="en-US" dirty="0"/>
          </a:p>
        </p:txBody>
      </p:sp>
      <p:graphicFrame>
        <p:nvGraphicFramePr>
          <p:cNvPr id="4" name="Table 3"/>
          <p:cNvGraphicFramePr>
            <a:graphicFrameLocks noGrp="1"/>
          </p:cNvGraphicFramePr>
          <p:nvPr/>
        </p:nvGraphicFramePr>
        <p:xfrm>
          <a:off x="1447800" y="5516880"/>
          <a:ext cx="6096000" cy="1112520"/>
        </p:xfrm>
        <a:graphic>
          <a:graphicData uri="http://schemas.openxmlformats.org/drawingml/2006/table">
            <a:tbl>
              <a:tblPr>
                <a:effectLst>
                  <a:innerShdw blurRad="63500" dist="50800" dir="13500000">
                    <a:prstClr val="black">
                      <a:alpha val="50000"/>
                    </a:prstClr>
                  </a:innerShdw>
                </a:effectLst>
                <a:tableStyleId>{073A0DAA-6AF3-43AB-8588-CEC1D06C72B9}</a:tableStyleId>
              </a:tblPr>
              <a:tblGrid>
                <a:gridCol w="3048000"/>
                <a:gridCol w="3048000"/>
              </a:tblGrid>
              <a:tr h="370840">
                <a:tc>
                  <a:txBody>
                    <a:bodyPr/>
                    <a:lstStyle/>
                    <a:p>
                      <a:r>
                        <a:rPr lang="en-US" dirty="0" smtClean="0"/>
                        <a:t>1729</a:t>
                      </a:r>
                      <a:endParaRPr lang="en-US" dirty="0"/>
                    </a:p>
                  </a:txBody>
                  <a:tcPr/>
                </a:tc>
                <a:tc>
                  <a:txBody>
                    <a:bodyPr/>
                    <a:lstStyle/>
                    <a:p>
                      <a:r>
                        <a:rPr lang="en-US" dirty="0" smtClean="0"/>
                        <a:t>200 chests of</a:t>
                      </a:r>
                      <a:r>
                        <a:rPr lang="en-US" baseline="0" dirty="0" smtClean="0"/>
                        <a:t> opium/year</a:t>
                      </a:r>
                      <a:endParaRPr lang="en-US" dirty="0"/>
                    </a:p>
                  </a:txBody>
                  <a:tcPr/>
                </a:tc>
              </a:tr>
              <a:tr h="370840">
                <a:tc>
                  <a:txBody>
                    <a:bodyPr/>
                    <a:lstStyle/>
                    <a:p>
                      <a:r>
                        <a:rPr lang="en-US" dirty="0" smtClean="0"/>
                        <a:t>1800</a:t>
                      </a:r>
                      <a:endParaRPr lang="en-US" dirty="0"/>
                    </a:p>
                  </a:txBody>
                  <a:tcPr>
                    <a:solidFill>
                      <a:schemeClr val="dk1">
                        <a:tint val="20000"/>
                        <a:alpha val="91000"/>
                      </a:schemeClr>
                    </a:solidFill>
                  </a:tcPr>
                </a:tc>
                <a:tc>
                  <a:txBody>
                    <a:bodyPr/>
                    <a:lstStyle/>
                    <a:p>
                      <a:r>
                        <a:rPr lang="en-US" dirty="0" smtClean="0"/>
                        <a:t>4,500/year</a:t>
                      </a:r>
                      <a:endParaRPr lang="en-US" dirty="0"/>
                    </a:p>
                  </a:txBody>
                  <a:tcPr/>
                </a:tc>
              </a:tr>
              <a:tr h="370840">
                <a:tc>
                  <a:txBody>
                    <a:bodyPr/>
                    <a:lstStyle/>
                    <a:p>
                      <a:r>
                        <a:rPr lang="en-US" dirty="0" smtClean="0"/>
                        <a:t>1838</a:t>
                      </a:r>
                      <a:endParaRPr lang="en-US" dirty="0"/>
                    </a:p>
                  </a:txBody>
                  <a:tcPr/>
                </a:tc>
                <a:tc>
                  <a:txBody>
                    <a:bodyPr/>
                    <a:lstStyle/>
                    <a:p>
                      <a:r>
                        <a:rPr lang="en-US" dirty="0" smtClean="0"/>
                        <a:t>40,000 chests</a:t>
                      </a:r>
                      <a:r>
                        <a:rPr lang="en-US" baseline="0" dirty="0" smtClean="0"/>
                        <a:t>/year</a:t>
                      </a:r>
                      <a:endParaRPr lang="en-US" dirty="0"/>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dirty="0" smtClean="0"/>
              <a:t>The Qing Ban Opium Imports, 1799</a:t>
            </a:r>
            <a:endParaRPr lang="en-US" dirty="0"/>
          </a:p>
        </p:txBody>
      </p:sp>
      <p:sp>
        <p:nvSpPr>
          <p:cNvPr id="3" name="Content Placeholder 2"/>
          <p:cNvSpPr>
            <a:spLocks noGrp="1"/>
          </p:cNvSpPr>
          <p:nvPr>
            <p:ph idx="1"/>
          </p:nvPr>
        </p:nvSpPr>
        <p:spPr/>
        <p:txBody>
          <a:bodyPr>
            <a:normAutofit fontScale="40000" lnSpcReduction="20000"/>
          </a:bodyPr>
          <a:lstStyle/>
          <a:p>
            <a:r>
              <a:rPr lang="en-US" dirty="0" smtClean="0"/>
              <a:t>Despite bans, the opium trade continued; in response, the government issued </a:t>
            </a:r>
            <a:r>
              <a:rPr lang="en-US" dirty="0"/>
              <a:t>the following decree in 1810:</a:t>
            </a:r>
          </a:p>
          <a:p>
            <a:pPr>
              <a:buNone/>
            </a:pPr>
            <a:endParaRPr lang="en-US" sz="4300" dirty="0" smtClean="0"/>
          </a:p>
          <a:p>
            <a:pPr>
              <a:buNone/>
            </a:pPr>
            <a:r>
              <a:rPr lang="en-US" sz="4300" dirty="0"/>
              <a:t>	</a:t>
            </a:r>
            <a:r>
              <a:rPr lang="en-US" sz="4300" dirty="0" smtClean="0"/>
              <a:t>“Opium has a harm. Opium is a poison, undermining our good customs and morality. Its use is prohibited by law.  . . . However, recently the purchasers, eaters, and consumers of opium have become numerous. </a:t>
            </a:r>
          </a:p>
          <a:p>
            <a:pPr>
              <a:buNone/>
            </a:pPr>
            <a:r>
              <a:rPr lang="en-US" sz="4300" dirty="0" smtClean="0"/>
              <a:t>	</a:t>
            </a:r>
          </a:p>
          <a:p>
            <a:pPr>
              <a:buNone/>
            </a:pPr>
            <a:r>
              <a:rPr lang="en-US" sz="4300" dirty="0" smtClean="0"/>
              <a:t>	Deceitful merchants buy and sell it to gain profit. The customs house at the </a:t>
            </a:r>
            <a:r>
              <a:rPr lang="en-US" sz="4300" dirty="0" err="1" smtClean="0"/>
              <a:t>Ch'ung-wen</a:t>
            </a:r>
            <a:r>
              <a:rPr lang="en-US" sz="4300" dirty="0" smtClean="0"/>
              <a:t> Gate was originally set up to supervise the collection of imports (it had no responsibility with regard to opium smuggling). If we confine our search for opium to the seaports, we fear the search will not be sufficiently thorough.  We should also order the general commandant of the police and police- censors at the five gates to prohibit opium and to search for it at all gates. </a:t>
            </a:r>
          </a:p>
          <a:p>
            <a:pPr>
              <a:buNone/>
            </a:pPr>
            <a:endParaRPr lang="en-US" sz="4300" dirty="0" smtClean="0"/>
          </a:p>
          <a:p>
            <a:pPr>
              <a:buNone/>
            </a:pPr>
            <a:r>
              <a:rPr lang="en-US" sz="4300" dirty="0" smtClean="0"/>
              <a:t>	If they capture any violators, they should immediately punish them and should destroy the opium at once. As to Kwangtung and Fukien the provinces from which opium comes, we order their viceroys, governors, and superintendents of the maritime customs to conduct a thorough search for opium, and cut off its supply. They should in no ways consider this order a dead letter and allow opium to be smuggled out!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US" dirty="0" smtClean="0"/>
              <a:t>Cultural Context</a:t>
            </a:r>
            <a:endParaRPr lang="en-US" dirty="0"/>
          </a:p>
        </p:txBody>
      </p:sp>
      <p:sp>
        <p:nvSpPr>
          <p:cNvPr id="4" name="Content Placeholder 3"/>
          <p:cNvSpPr>
            <a:spLocks noGrp="1"/>
          </p:cNvSpPr>
          <p:nvPr>
            <p:ph sz="half" idx="1"/>
          </p:nvPr>
        </p:nvSpPr>
        <p:spPr>
          <a:xfrm>
            <a:off x="152400" y="1600200"/>
            <a:ext cx="4038600" cy="4525963"/>
          </a:xfrm>
        </p:spPr>
        <p:txBody>
          <a:bodyPr>
            <a:normAutofit fontScale="92500" lnSpcReduction="10000"/>
          </a:bodyPr>
          <a:lstStyle/>
          <a:p>
            <a:pPr lvl="0"/>
            <a:r>
              <a:rPr lang="en-US" dirty="0" smtClean="0"/>
              <a:t>Chinese attitudes </a:t>
            </a:r>
          </a:p>
          <a:p>
            <a:pPr lvl="1"/>
            <a:r>
              <a:rPr lang="en-US" dirty="0" smtClean="0"/>
              <a:t>Confucian beliefs hold merchants in low esteem</a:t>
            </a:r>
          </a:p>
          <a:p>
            <a:pPr lvl="1"/>
            <a:r>
              <a:rPr lang="en-US" dirty="0" smtClean="0"/>
              <a:t>Superiority </a:t>
            </a:r>
          </a:p>
          <a:p>
            <a:pPr lvl="2"/>
            <a:r>
              <a:rPr lang="en-US" dirty="0" smtClean="0"/>
              <a:t>Belief that they are the “Middle Kingdom” 	</a:t>
            </a:r>
          </a:p>
          <a:p>
            <a:pPr lvl="2"/>
            <a:r>
              <a:rPr lang="en-US" dirty="0" smtClean="0"/>
              <a:t>Consider all foreigners “barbarians”</a:t>
            </a:r>
          </a:p>
          <a:p>
            <a:pPr lvl="2"/>
            <a:r>
              <a:rPr lang="en-US" dirty="0" smtClean="0"/>
              <a:t>Trade was through the “tributary system”—which forced all nations to “kowtow” and pay tribute in order to be granted trading privileges</a:t>
            </a:r>
          </a:p>
          <a:p>
            <a:endParaRPr lang="en-US" dirty="0"/>
          </a:p>
        </p:txBody>
      </p:sp>
      <p:sp>
        <p:nvSpPr>
          <p:cNvPr id="5" name="Content Placeholder 4"/>
          <p:cNvSpPr>
            <a:spLocks noGrp="1"/>
          </p:cNvSpPr>
          <p:nvPr>
            <p:ph sz="half" idx="2"/>
          </p:nvPr>
        </p:nvSpPr>
        <p:spPr/>
        <p:txBody>
          <a:bodyPr>
            <a:normAutofit fontScale="92500" lnSpcReduction="10000"/>
          </a:bodyPr>
          <a:lstStyle/>
          <a:p>
            <a:endParaRPr lang="en-US"/>
          </a:p>
        </p:txBody>
      </p:sp>
      <p:pic>
        <p:nvPicPr>
          <p:cNvPr id="26626" name="Picture 2" descr="http://presidential-candidates.org/data/images/china.jpg">
            <a:hlinkClick r:id="rId2"/>
          </p:cNvPr>
          <p:cNvPicPr>
            <a:picLocks noChangeAspect="1" noChangeArrowheads="1"/>
          </p:cNvPicPr>
          <p:nvPr/>
        </p:nvPicPr>
        <p:blipFill>
          <a:blip r:embed="rId3" cstate="print"/>
          <a:srcRect/>
          <a:stretch>
            <a:fillRect/>
          </a:stretch>
        </p:blipFill>
        <p:spPr bwMode="auto">
          <a:xfrm>
            <a:off x="4114800" y="2209800"/>
            <a:ext cx="4875085" cy="29718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en-US" dirty="0" smtClean="0"/>
              <a:t>Social Context</a:t>
            </a:r>
            <a:endParaRPr lang="en-US" dirty="0"/>
          </a:p>
        </p:txBody>
      </p:sp>
      <p:sp>
        <p:nvSpPr>
          <p:cNvPr id="3" name="Content Placeholder 2"/>
          <p:cNvSpPr>
            <a:spLocks noGrp="1"/>
          </p:cNvSpPr>
          <p:nvPr>
            <p:ph sz="half" idx="1"/>
          </p:nvPr>
        </p:nvSpPr>
        <p:spPr>
          <a:xfrm>
            <a:off x="228600" y="1600200"/>
            <a:ext cx="4038600" cy="4525963"/>
          </a:xfrm>
        </p:spPr>
        <p:txBody>
          <a:bodyPr>
            <a:normAutofit fontScale="85000" lnSpcReduction="20000"/>
          </a:bodyPr>
          <a:lstStyle/>
          <a:p>
            <a:r>
              <a:rPr lang="en-US" dirty="0" smtClean="0"/>
              <a:t>Huge number of Chinese people become addicted to opium</a:t>
            </a:r>
          </a:p>
          <a:p>
            <a:pPr lvl="0"/>
            <a:r>
              <a:rPr lang="en-US" dirty="0" smtClean="0"/>
              <a:t>The emperor appoints Lin </a:t>
            </a:r>
            <a:r>
              <a:rPr lang="en-US" dirty="0" err="1" smtClean="0"/>
              <a:t>Zexu</a:t>
            </a:r>
            <a:r>
              <a:rPr lang="en-US" dirty="0" smtClean="0"/>
              <a:t> “imperial commissioner for trade” in the 1830s</a:t>
            </a:r>
          </a:p>
          <a:p>
            <a:pPr lvl="1"/>
            <a:r>
              <a:rPr lang="en-US" dirty="0" smtClean="0"/>
              <a:t>Restricts imports (1729)</a:t>
            </a:r>
          </a:p>
          <a:p>
            <a:pPr lvl="1"/>
            <a:r>
              <a:rPr lang="en-US" dirty="0" smtClean="0"/>
              <a:t>Provides services to rehabilitate addicts</a:t>
            </a:r>
          </a:p>
          <a:p>
            <a:pPr lvl="1"/>
            <a:r>
              <a:rPr lang="en-US" dirty="0" smtClean="0"/>
              <a:t>Tries to confiscate and destroy opium, 1838</a:t>
            </a:r>
          </a:p>
          <a:p>
            <a:pPr lvl="1"/>
            <a:r>
              <a:rPr lang="en-US" dirty="0" smtClean="0"/>
              <a:t>1839, he publishes an open letter to Queen Victoria</a:t>
            </a:r>
          </a:p>
          <a:p>
            <a:pPr lvl="0">
              <a:buNone/>
            </a:pPr>
            <a:endParaRPr lang="en-US" dirty="0" smtClean="0"/>
          </a:p>
        </p:txBody>
      </p:sp>
      <p:sp>
        <p:nvSpPr>
          <p:cNvPr id="4" name="Content Placeholder 3"/>
          <p:cNvSpPr>
            <a:spLocks noGrp="1"/>
          </p:cNvSpPr>
          <p:nvPr>
            <p:ph sz="half" idx="2"/>
          </p:nvPr>
        </p:nvSpPr>
        <p:spPr/>
        <p:txBody>
          <a:bodyPr>
            <a:normAutofit fontScale="85000" lnSpcReduction="20000"/>
          </a:bodyPr>
          <a:lstStyle/>
          <a:p>
            <a:endParaRPr lang="en-US" dirty="0" smtClean="0"/>
          </a:p>
          <a:p>
            <a:endParaRPr lang="en-US" dirty="0" smtClean="0"/>
          </a:p>
          <a:p>
            <a:endParaRPr lang="en-US" dirty="0" smtClean="0"/>
          </a:p>
          <a:p>
            <a:endParaRPr lang="en-US" dirty="0" smtClean="0"/>
          </a:p>
          <a:p>
            <a:endParaRPr lang="en-US" dirty="0" smtClean="0"/>
          </a:p>
          <a:p>
            <a:r>
              <a:rPr lang="en-US" dirty="0" smtClean="0">
                <a:hlinkClick r:id="rId3"/>
              </a:rPr>
              <a:t>http://www.environmentalgraffiti.com/history/news-incredible-images-19</a:t>
            </a:r>
            <a:endParaRPr lang="en-US" dirty="0" smtClean="0"/>
          </a:p>
          <a:p>
            <a:endParaRPr lang="en-US" dirty="0" smtClean="0"/>
          </a:p>
          <a:p>
            <a:endParaRPr lang="en-US" dirty="0" smtClean="0"/>
          </a:p>
          <a:p>
            <a:endParaRPr lang="en-US" dirty="0" smtClean="0"/>
          </a:p>
          <a:p>
            <a:endParaRPr lang="en-US" dirty="0" smtClean="0"/>
          </a:p>
          <a:p>
            <a:r>
              <a:rPr lang="en-US" sz="1000" dirty="0" smtClean="0"/>
              <a:t>Photo Source:  http://www.environmentalgraffiti.com/history/news-incredible-images-19th-century-opium-dens</a:t>
            </a:r>
            <a:endParaRPr lang="en-US" sz="1000" dirty="0"/>
          </a:p>
        </p:txBody>
      </p:sp>
      <p:pic>
        <p:nvPicPr>
          <p:cNvPr id="5122" name="Picture 2" descr="19th Century Opium Den"/>
          <p:cNvPicPr>
            <a:picLocks noChangeAspect="1" noChangeArrowheads="1"/>
          </p:cNvPicPr>
          <p:nvPr/>
        </p:nvPicPr>
        <p:blipFill>
          <a:blip r:embed="rId4" cstate="print"/>
          <a:srcRect/>
          <a:stretch>
            <a:fillRect/>
          </a:stretch>
        </p:blipFill>
        <p:spPr bwMode="auto">
          <a:xfrm>
            <a:off x="4126794" y="1676400"/>
            <a:ext cx="4674306" cy="4038601"/>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25602" name="Picture 2" descr="File:Destroying Chinese war junks, by E. Duncan (1843).jpg">
            <a:hlinkClick r:id="rId2"/>
          </p:cNvPr>
          <p:cNvPicPr>
            <a:picLocks noChangeAspect="1" noChangeArrowheads="1"/>
          </p:cNvPicPr>
          <p:nvPr/>
        </p:nvPicPr>
        <p:blipFill>
          <a:blip r:embed="rId3" cstate="print"/>
          <a:srcRect/>
          <a:stretch>
            <a:fillRect/>
          </a:stretch>
        </p:blipFill>
        <p:spPr bwMode="auto">
          <a:xfrm>
            <a:off x="609600" y="182402"/>
            <a:ext cx="7848600" cy="5837398"/>
          </a:xfrm>
          <a:prstGeom prst="rect">
            <a:avLst/>
          </a:prstGeom>
          <a:noFill/>
        </p:spPr>
      </p:pic>
      <p:sp>
        <p:nvSpPr>
          <p:cNvPr id="5" name="TextBox 4"/>
          <p:cNvSpPr txBox="1"/>
          <p:nvPr/>
        </p:nvSpPr>
        <p:spPr>
          <a:xfrm>
            <a:off x="381000" y="6019800"/>
            <a:ext cx="8534400" cy="923330"/>
          </a:xfrm>
          <a:prstGeom prst="rect">
            <a:avLst/>
          </a:prstGeom>
          <a:noFill/>
        </p:spPr>
        <p:txBody>
          <a:bodyPr wrap="square" rtlCol="0">
            <a:spAutoFit/>
          </a:bodyPr>
          <a:lstStyle/>
          <a:p>
            <a:r>
              <a:rPr lang="en-US" dirty="0" smtClean="0"/>
              <a:t>The East India Company iron steam ship </a:t>
            </a:r>
            <a:r>
              <a:rPr lang="en-US" i="1" dirty="0" smtClean="0"/>
              <a:t>Nemesis</a:t>
            </a:r>
            <a:r>
              <a:rPr lang="en-US" dirty="0" smtClean="0"/>
              <a:t>, commanded by Lieutenant W. H. Hall, with boats from the </a:t>
            </a:r>
            <a:r>
              <a:rPr lang="en-US" i="1" dirty="0" err="1" smtClean="0"/>
              <a:t>Sulphur</a:t>
            </a:r>
            <a:r>
              <a:rPr lang="en-US" dirty="0" smtClean="0"/>
              <a:t>, </a:t>
            </a:r>
            <a:r>
              <a:rPr lang="en-US" i="1" dirty="0" smtClean="0"/>
              <a:t>Calliope</a:t>
            </a:r>
            <a:r>
              <a:rPr lang="en-US" dirty="0" smtClean="0"/>
              <a:t>, </a:t>
            </a:r>
            <a:r>
              <a:rPr lang="en-US" i="1" dirty="0" smtClean="0"/>
              <a:t>Larne</a:t>
            </a:r>
            <a:r>
              <a:rPr lang="en-US" dirty="0" smtClean="0"/>
              <a:t> and </a:t>
            </a:r>
            <a:r>
              <a:rPr lang="en-US" i="1" dirty="0" smtClean="0"/>
              <a:t>Starling</a:t>
            </a:r>
            <a:r>
              <a:rPr lang="en-US" dirty="0" smtClean="0"/>
              <a:t>, destroying the Chinese war junks in Anson's Bay, on 7 January 1841 </a:t>
            </a:r>
            <a:r>
              <a:rPr lang="en-US" sz="700" dirty="0" smtClean="0"/>
              <a:t>Source:  http://ocw.mit.edu/ans7870/21f/21f.027/opium_wars_01/ow1_gallery/pages/1841_0792_nemesis_jm_nmm.htm</a:t>
            </a:r>
            <a:endParaRPr lang="en-US" sz="700" dirty="0"/>
          </a:p>
        </p:txBody>
      </p:sp>
      <p:sp>
        <p:nvSpPr>
          <p:cNvPr id="2" name="Title 1"/>
          <p:cNvSpPr>
            <a:spLocks noGrp="1"/>
          </p:cNvSpPr>
          <p:nvPr>
            <p:ph type="title"/>
          </p:nvPr>
        </p:nvSpPr>
        <p:spPr/>
        <p:txBody>
          <a:bodyPr/>
          <a:lstStyle/>
          <a:p>
            <a:r>
              <a:rPr lang="en-US" dirty="0" smtClean="0"/>
              <a:t>Military Context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740</Words>
  <Application>Microsoft Office PowerPoint</Application>
  <PresentationFormat>On-screen Show (4:3)</PresentationFormat>
  <Paragraphs>133</Paragraphs>
  <Slides>12</Slides>
  <Notes>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China and Japan Respond to European Imperialism</vt:lpstr>
      <vt:lpstr>Dramatic Moment:  The Opium Wars results in the Treaty of Nanjing</vt:lpstr>
      <vt:lpstr>Why did the Opium War happen?  Why did the Chinese lose?</vt:lpstr>
      <vt:lpstr>The Political Context</vt:lpstr>
      <vt:lpstr>Economic Context: Opium</vt:lpstr>
      <vt:lpstr>The Qing Ban Opium Imports, 1799</vt:lpstr>
      <vt:lpstr>Cultural Context</vt:lpstr>
      <vt:lpstr>Social Context</vt:lpstr>
      <vt:lpstr>Military Context</vt:lpstr>
      <vt:lpstr>Effects of Opium War  &amp; Treaty of Nanjing</vt:lpstr>
      <vt:lpstr>How should China respond?</vt:lpstr>
      <vt:lpstr>1853:  Matthew Perry demands Japan “open” its country to foreigners and trade </vt:lpstr>
    </vt:vector>
  </TitlesOfParts>
  <Company>Kjc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China and Japan Respond to European Imperialism</dc:title>
  <dc:creator>Josh</dc:creator>
  <cp:lastModifiedBy>browna</cp:lastModifiedBy>
  <cp:revision>14</cp:revision>
  <dcterms:created xsi:type="dcterms:W3CDTF">2013-05-19T03:45:19Z</dcterms:created>
  <dcterms:modified xsi:type="dcterms:W3CDTF">2013-05-24T17:34:46Z</dcterms:modified>
</cp:coreProperties>
</file>